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9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cap="rnd"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cap="rnd"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56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af7fa"/>
              </a:gs>
              <a:gs pos="100000">
                <a:srgbClr val="b099ca"/>
              </a:gs>
            </a:gsLst>
            <a:path path="circle"/>
          </a:gradFill>
          <a:ln cap="rnd"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620322" dist="14408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16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21600" y="1413720"/>
            <a:ext cx="209520" cy="209520"/>
          </a:xfrm>
          <a:prstGeom prst="ellipse">
            <a:avLst/>
          </a:prstGeom>
          <a:gradFill rotWithShape="0">
            <a:gsLst>
              <a:gs pos="0">
                <a:srgbClr val="fff8e1"/>
              </a:gs>
              <a:gs pos="100000">
                <a:srgbClr val="ffd326"/>
              </a:gs>
            </a:gsLst>
            <a:path path="circle"/>
          </a:gradFill>
          <a:ln cap="rnd"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157040" y="1344960"/>
            <a:ext cx="63360" cy="63360"/>
          </a:xfrm>
          <a:prstGeom prst="ellipse">
            <a:avLst/>
          </a:prstGeom>
          <a:noFill/>
          <a:ln cap="rnd"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5886720" y="1066680"/>
            <a:ext cx="2742480" cy="198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cap="rnd"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2" hidden="1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cap="rnd"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56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3" hidden="1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af7fa"/>
              </a:gs>
              <a:gs pos="100000">
                <a:srgbClr val="b099ca"/>
              </a:gs>
            </a:gsLst>
            <a:path path="circle"/>
          </a:gradFill>
          <a:ln cap="rnd"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620322" dist="14408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CustomShape 4" hidden="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CustomShape 5" hidden="1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16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1014840" y="0"/>
            <a:ext cx="81284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CustomShape 7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16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cap="rnd"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cap="rnd"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56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af7fa"/>
              </a:gs>
              <a:gs pos="100000">
                <a:srgbClr val="b099ca"/>
              </a:gs>
            </a:gsLst>
            <a:path path="circle"/>
          </a:gradFill>
          <a:ln cap="rnd"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620322" dist="14408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3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16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 hidden="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cap="rnd"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CustomShape 2" hidden="1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cap="rnd"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56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" name="CustomShape 3" hidden="1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faf7fa"/>
              </a:gs>
              <a:gs pos="100000">
                <a:srgbClr val="b099ca"/>
              </a:gs>
            </a:gsLst>
            <a:path path="circle"/>
          </a:gradFill>
          <a:ln cap="rnd"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620322" dist="14408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6" name="CustomShape 4" hidden="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7" name="CustomShape 5" hidden="1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16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8" name="CustomShape 6"/>
          <p:cNvSpPr/>
          <p:nvPr/>
        </p:nvSpPr>
        <p:spPr>
          <a:xfrm>
            <a:off x="762120" y="1066680"/>
            <a:ext cx="4571280" cy="4571280"/>
          </a:xfrm>
          <a:prstGeom prst="rect">
            <a:avLst/>
          </a:prstGeom>
          <a:solidFill>
            <a:srgbClr val="ffffff"/>
          </a:solidFill>
          <a:ln cap="sq" w="88920">
            <a:solidFill>
              <a:srgbClr val="ffffff"/>
            </a:solidFill>
            <a:miter/>
          </a:ln>
          <a:effectLst>
            <a:outerShdw algn="tl" blurRad="55500" dir="5400000" dist="1836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39" name="CustomShape 7"/>
          <p:cNvSpPr/>
          <p:nvPr/>
        </p:nvSpPr>
        <p:spPr>
          <a:xfrm rot="19468800">
            <a:off x="396000" y="954360"/>
            <a:ext cx="685080" cy="20376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cap="rnd" w="6480">
            <a:round/>
          </a:ln>
          <a:effectLst>
            <a:outerShdw algn="tl" blurRad="25400" dir="3337179" dist="24863" rotWithShape="0" sx="96000" sy="9600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0" name="CustomShape 8"/>
          <p:cNvSpPr/>
          <p:nvPr/>
        </p:nvSpPr>
        <p:spPr>
          <a:xfrm flipH="1" rot="2103600">
            <a:off x="5002200" y="936720"/>
            <a:ext cx="648360" cy="203760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cap="rnd" w="6480">
            <a:round/>
          </a:ln>
          <a:effectLst>
            <a:outerShdw algn="tl" blurRad="25400" dir="3337179" dist="24863" rotWithShape="0" sx="96000" sy="9600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1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428840" y="2071800"/>
            <a:ext cx="7405920" cy="1471320"/>
          </a:xfrm>
          <a:prstGeom prst="rect">
            <a:avLst/>
          </a:prstGeom>
          <a:noFill/>
          <a:ln w="25560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39000"/>
          </a:bodyPr>
          <a:p>
            <a:pPr algn="ctr">
              <a:lnSpc>
                <a:spcPct val="100000"/>
              </a:lnSpc>
            </a:pPr>
            <a:r>
              <a:rPr b="0" lang="ru-RU" sz="4300" spc="-1" strike="noStrike">
                <a:solidFill>
                  <a:srgbClr val="ffffff"/>
                </a:solidFill>
                <a:latin typeface="Gill Sans MT"/>
              </a:rPr>
              <a:t>Итоги адаптации детей в группах детского сада «Образовательный центр им. С.Н. Олехника» </a:t>
            </a:r>
            <a:endParaRPr b="0" lang="ru-RU" sz="43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432440" y="1850040"/>
            <a:ext cx="7405920" cy="1751760"/>
          </a:xfrm>
          <a:prstGeom prst="rect">
            <a:avLst/>
          </a:prstGeom>
          <a:solidFill>
            <a:srgbClr val="729fc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45000">
            <a:noAutofit/>
          </a:bodyPr>
          <a:p>
            <a:pPr marL="27360" algn="ctr">
              <a:lnSpc>
                <a:spcPct val="100000"/>
              </a:lnSpc>
              <a:spcBef>
                <a:spcPts val="601"/>
              </a:spcBef>
            </a:pPr>
            <a:r>
              <a:rPr b="1" lang="ru-RU" sz="2600" spc="-1" strike="noStrike">
                <a:solidFill>
                  <a:srgbClr val="f5edf9"/>
                </a:solidFill>
                <a:latin typeface="Gill Sans MT"/>
              </a:rPr>
              <a:t>ИТОГИ   АДАПТАЦИИ  ДЕТЕЙ  В  ГРУППАХ                     ДЕТСКОГО  САДА                      «ОБРАЗОВАТЕЛЬНОГО ЦЕНТРА  им. С.Н. ОЛЕХНИКА» 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81" name="Рисунок 4" descr="UdDelqSb.jpg"/>
          <p:cNvPicPr/>
          <p:nvPr/>
        </p:nvPicPr>
        <p:blipFill>
          <a:blip r:embed="rId1"/>
          <a:stretch/>
        </p:blipFill>
        <p:spPr>
          <a:xfrm>
            <a:off x="4049640" y="3905640"/>
            <a:ext cx="2142360" cy="214236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4429080" y="6143760"/>
            <a:ext cx="1642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Gill Sans MT"/>
                <a:ea typeface="DejaVu Sans"/>
              </a:rPr>
              <a:t>2020-2021 год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wipe dir="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" descr="8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1" descr="006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Рисунок 1" descr="004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Рисунок 1" descr="013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1" descr="img12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Рисунок 1" descr="slide-47.jpg"/>
          <p:cNvPicPr/>
          <p:nvPr/>
        </p:nvPicPr>
        <p:blipFill>
          <a:blip r:embed="rId1"/>
          <a:stretch/>
        </p:blipFill>
        <p:spPr>
          <a:xfrm>
            <a:off x="1450800" y="1091160"/>
            <a:ext cx="6241680" cy="467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886720" y="2714760"/>
            <a:ext cx="1470600" cy="33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"/>
          <p:cNvSpPr/>
          <p:nvPr/>
        </p:nvSpPr>
        <p:spPr>
          <a:xfrm>
            <a:off x="714240" y="428760"/>
            <a:ext cx="7714440" cy="5643000"/>
          </a:xfrm>
          <a:prstGeom prst="roundRect">
            <a:avLst>
              <a:gd name="adj" fmla="val 783"/>
            </a:avLst>
          </a:prstGeom>
          <a:blipFill rotWithShape="0">
            <a:blip r:embed="rId1"/>
            <a:stretch>
              <a:fillRect l="1992285" t="0" r="1992285" b="0"/>
            </a:stretch>
          </a:blipFill>
          <a:ln w="127080">
            <a:noFill/>
          </a:ln>
          <a:effectLst>
            <a:outerShdw algn="tl" blurRad="38550" dir="10800000" dist="3816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2" name="CustomShape 3"/>
          <p:cNvSpPr/>
          <p:nvPr/>
        </p:nvSpPr>
        <p:spPr>
          <a:xfrm>
            <a:off x="928800" y="4857840"/>
            <a:ext cx="7214400" cy="76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ts val="1599"/>
              </a:lnSpc>
            </a:pPr>
            <a:r>
              <a:rPr b="0" lang="ru-RU" sz="3600" spc="-1" strike="noStrike">
                <a:solidFill>
                  <a:srgbClr val="ffff00"/>
                </a:solidFill>
                <a:latin typeface="Arial Black"/>
              </a:rPr>
              <a:t>ЛЕГКОЙ ВАМ АДАПТАЦИИ!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1" descr="img1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Рисунок 1" descr="004 (1)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1" descr="img23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1" descr="img24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" descr="img25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435680" y="274680"/>
            <a:ext cx="7497360" cy="7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70c0"/>
                </a:solidFill>
                <a:latin typeface="Gill Sans MT"/>
              </a:rPr>
              <a:t>Образовательный центр им. С.Н. Олехника в Новогиреево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189" name="Table 2"/>
          <p:cNvGraphicFramePr/>
          <p:nvPr/>
        </p:nvGraphicFramePr>
        <p:xfrm>
          <a:off x="1428840" y="928800"/>
          <a:ext cx="7498800" cy="5280840"/>
        </p:xfrm>
        <a:graphic>
          <a:graphicData uri="http://schemas.openxmlformats.org/drawingml/2006/table">
            <a:tbl>
              <a:tblPr/>
              <a:tblGrid>
                <a:gridCol w="1874520"/>
                <a:gridCol w="1874520"/>
                <a:gridCol w="1874520"/>
                <a:gridCol w="1875600"/>
              </a:tblGrid>
              <a:tr h="484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№ </a:t>
                      </a: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группы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379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Легкая адаптация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379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Средняя адаптация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379b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Тяжелая адаптация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379bb"/>
                    </a:solidFill>
                  </a:tcPr>
                </a:tc>
              </a:tr>
              <a:tr h="166428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 №2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-группа раннего возраста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(6 месяцев – 1,5 года)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принято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d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(15%)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d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человека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(57%)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d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человека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(28%)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d6e6"/>
                    </a:solidFill>
                  </a:tcPr>
                </a:tc>
              </a:tr>
              <a:tr h="1467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 №1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216000" indent="-2156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первая младшая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(2-3 года)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принято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человека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b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человека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(67%)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b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(33%)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bf3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bf3"/>
                    </a:solidFill>
                  </a:tcPr>
                </a:tc>
              </a:tr>
              <a:tr h="16642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 №8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-первая младшая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(2-3 года)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принято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d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человека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(43%)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d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человека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(43%)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d6e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(14%)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d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35680" y="500040"/>
            <a:ext cx="749736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70c0"/>
                </a:solidFill>
                <a:latin typeface="Gill Sans MT"/>
              </a:rPr>
              <a:t>Образовательный центр им. С.Н. Олехника на Погонном</a:t>
            </a:r>
            <a:br/>
            <a:endParaRPr b="0" lang="ru-RU" sz="2200" spc="-1" strike="noStrike">
              <a:latin typeface="Arial"/>
            </a:endParaRPr>
          </a:p>
        </p:txBody>
      </p:sp>
      <p:graphicFrame>
        <p:nvGraphicFramePr>
          <p:cNvPr id="191" name="Table 2"/>
          <p:cNvGraphicFramePr/>
          <p:nvPr/>
        </p:nvGraphicFramePr>
        <p:xfrm>
          <a:off x="1434960" y="1447920"/>
          <a:ext cx="7498800" cy="1482840"/>
        </p:xfrm>
        <a:graphic>
          <a:graphicData uri="http://schemas.openxmlformats.org/drawingml/2006/table">
            <a:tbl>
              <a:tblPr/>
              <a:tblGrid>
                <a:gridCol w="1874520"/>
                <a:gridCol w="1874520"/>
                <a:gridCol w="1874520"/>
                <a:gridCol w="1875600"/>
              </a:tblGrid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№ </a:t>
                      </a: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группы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e6bc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Легкая адаптация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e6bc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Средняя адаптация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e6bc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Тяжелая адаптация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e6bc9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 №1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-ясли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(6 месяцев- 1,5 лет)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Принято 5 человек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человека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(80%)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(20%)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 №2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-вторая ясельная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(2-3 года)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Принят 1 человек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eaf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eaf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eaf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(100%)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eaf5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 №3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-третья ясельная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(1,5 лет – 3 года)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Принято 3 человека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человека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(66%)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(34%)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70c0"/>
                </a:solidFill>
                <a:latin typeface="Gill Sans MT"/>
              </a:rPr>
              <a:t>Образовательный центр им. С.Н. Олехника на Погонном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193" name="Table 2"/>
          <p:cNvGraphicFramePr/>
          <p:nvPr/>
        </p:nvGraphicFramePr>
        <p:xfrm>
          <a:off x="1434960" y="1447920"/>
          <a:ext cx="7498800" cy="1112040"/>
        </p:xfrm>
        <a:graphic>
          <a:graphicData uri="http://schemas.openxmlformats.org/drawingml/2006/table">
            <a:tbl>
              <a:tblPr/>
              <a:tblGrid>
                <a:gridCol w="1874520"/>
                <a:gridCol w="1874520"/>
                <a:gridCol w="1874520"/>
                <a:gridCol w="187560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№ </a:t>
                      </a: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группы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e6bc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Легкая адаптация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e6bc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Средняя адаптация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e6bc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Gill Sans MT"/>
                        </a:rPr>
                        <a:t>Тяжелая адаптация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e6bc9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 №5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marL="216000" indent="-2156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младшая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(3-4 года)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Принят 1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(100%)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7d4eb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Группа №7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-младшая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(3-4 года)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Принят 1 человек –переведена из группы №5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eaf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eaf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eaf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человек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(100%)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cea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Application>LibreOffice/6.4.3.2$Windows_x86 LibreOffice_project/747b5d0ebf89f41c860ec2a39efd7cb15b54f2d8</Application>
  <Words>291</Words>
  <Paragraphs>206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2020-11-23T17:25:36Z</dcterms:created>
  <dc:creator>kate</dc:creator>
  <dc:description/>
  <dc:language>ru-RU</dc:language>
  <cp:lastModifiedBy/>
  <dcterms:modified xsi:type="dcterms:W3CDTF">2020-11-27T09:16:32Z</dcterms:modified>
  <cp:revision>19</cp:revision>
  <dc:subject/>
  <dc:title>Итоги адаптации детей в группах детского сада «Образовательный центр им. С.Н. Олехника»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16</vt:i4>
  </property>
</Properties>
</file>