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8.xml" ContentType="application/vnd.openxmlformats-officedocument.presentationml.notesSlide+xml"/>
  <Override PartName="/ppt/notesSlides/_rels/notesSlide8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jpeg" ContentType="image/jpeg"/>
  <Override PartName="/ppt/media/image3.png" ContentType="image/png"/>
  <Override PartName="/ppt/media/image9.jpeg" ContentType="image/jpeg"/>
  <Override PartName="/ppt/media/image2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EC0BE15-7DC1-45B7-BD3F-96BF4EE458C6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4920">
              <a:lnSpc>
                <a:spcPct val="100000"/>
              </a:lnSpc>
            </a:pPr>
            <a:r>
              <a:rPr b="0" lang="ru-RU" sz="2000" spc="-1" strike="noStrike">
                <a:latin typeface="Arial"/>
              </a:rPr>
              <a:t>Уголок занимательной математики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534B43C-A106-4D68-8F17-74562BE2912D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16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16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16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99ff"/>
            </a:gs>
            <a:gs pos="50000">
              <a:srgbClr val="66ffff"/>
            </a:gs>
            <a:gs pos="100000">
              <a:srgbClr val="ff99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99ff"/>
            </a:gs>
            <a:gs pos="50000">
              <a:srgbClr val="66ffff"/>
            </a:gs>
            <a:gs pos="100000">
              <a:srgbClr val="ff99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16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99ff"/>
            </a:gs>
            <a:gs pos="50000">
              <a:srgbClr val="66ffff"/>
            </a:gs>
            <a:gs pos="100000">
              <a:srgbClr val="ff99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971640" y="692280"/>
            <a:ext cx="7415280" cy="560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ru-RU" sz="2400" spc="-1" strike="noStrike">
                <a:solidFill>
                  <a:srgbClr val="0000ff"/>
                </a:solidFill>
                <a:latin typeface="Arial"/>
                <a:ea typeface="DejaVu Sans"/>
              </a:rPr>
              <a:t>Презентация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400" spc="-1" strike="noStrike">
                <a:solidFill>
                  <a:srgbClr val="0000ff"/>
                </a:solidFill>
                <a:latin typeface="Arial"/>
                <a:ea typeface="DejaVu Sans"/>
              </a:rPr>
              <a:t>«Формирование элементарных математических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400" spc="-1" strike="noStrike">
                <a:solidFill>
                  <a:srgbClr val="0000ff"/>
                </a:solidFill>
                <a:latin typeface="Arial"/>
                <a:ea typeface="DejaVu Sans"/>
              </a:rPr>
              <a:t>представлений у детей дошкольного возраста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400" spc="-1" strike="noStrike">
                <a:solidFill>
                  <a:srgbClr val="0000ff"/>
                </a:solidFill>
                <a:latin typeface="Arial"/>
                <a:ea typeface="DejaVu Sans"/>
              </a:rPr>
              <a:t>с использованием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2400" spc="-1" strike="noStrike">
                <a:solidFill>
                  <a:srgbClr val="0000ff"/>
                </a:solidFill>
                <a:latin typeface="Arial"/>
                <a:ea typeface="DejaVu Sans"/>
              </a:rPr>
              <a:t>занимательного математического материала»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Подготовила: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Воспитатель д/с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Федорцова И.О.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2020г</a:t>
            </a:r>
            <a:endParaRPr b="0" lang="ru-RU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274680"/>
            <a:ext cx="8228160" cy="5529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ff0000"/>
                </a:solidFill>
                <a:latin typeface="Arial"/>
                <a:ea typeface="DejaVu Sans"/>
              </a:rPr>
              <a:t>                          </a:t>
            </a:r>
            <a:r>
              <a:rPr b="0" lang="ru-RU" sz="2000" spc="-1" strike="noStrike">
                <a:solidFill>
                  <a:srgbClr val="ff0000"/>
                </a:solidFill>
                <a:latin typeface="Arial"/>
                <a:ea typeface="DejaVu Sans"/>
              </a:rPr>
              <a:t>Список использованной литературы</a:t>
            </a:r>
            <a:br/>
            <a:br/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1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 От рождения до школы. Примерная основная  общеобразовательная программа дошкольного образования под ред. Е.Н. Вераксы, Т.С. Комаровой, М.А. Васильевой. – 3-е изд. - М.: Мозаика – Синтез, 2014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2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 Михайлова З.А. «Игровые занимательные задачи для дошкольников, Москва, 2012.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br/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3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 «Математические игры в детском саду. Сборник игр для детей 5-7 лет» В.П.Новикова, 2011 г.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4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.Сайт «Маам»-Режим доступа:</a:t>
            </a:r>
            <a:r>
              <a:rPr b="1" lang="en-US" sz="1600" spc="-1" strike="noStrike">
                <a:solidFill>
                  <a:srgbClr val="0000ff"/>
                </a:solidFill>
                <a:latin typeface="Arial"/>
                <a:ea typeface="DejaVu Sans"/>
              </a:rPr>
              <a:t>http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://</a:t>
            </a:r>
            <a:r>
              <a:rPr b="1" lang="en-US" sz="1600" spc="-1" strike="noStrike">
                <a:solidFill>
                  <a:srgbClr val="0000ff"/>
                </a:solidFill>
                <a:latin typeface="Arial"/>
                <a:ea typeface="DejaVu Sans"/>
              </a:rPr>
              <a:t>www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</a:t>
            </a:r>
            <a:r>
              <a:rPr b="1" lang="en-US" sz="1600" spc="-1" strike="noStrike">
                <a:solidFill>
                  <a:srgbClr val="0000ff"/>
                </a:solidFill>
                <a:latin typeface="Arial"/>
                <a:ea typeface="DejaVu Sans"/>
              </a:rPr>
              <a:t>maaam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..</a:t>
            </a:r>
            <a:r>
              <a:rPr b="1" lang="en-US" sz="1600" spc="-1" strike="noStrike">
                <a:solidFill>
                  <a:srgbClr val="0000ff"/>
                </a:solidFill>
                <a:latin typeface="Arial"/>
                <a:ea typeface="DejaVu Sans"/>
              </a:rPr>
              <a:t>ru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/</a:t>
            </a:r>
            <a:r>
              <a:rPr b="1" lang="en-US" sz="1600" spc="-1" strike="noStrike">
                <a:solidFill>
                  <a:srgbClr val="0000ff"/>
                </a:solidFill>
                <a:latin typeface="Arial"/>
                <a:ea typeface="DejaVu Sans"/>
              </a:rPr>
              <a:t>obrazovanie</a:t>
            </a:r>
            <a:r>
              <a:rPr b="1" lang="ru-RU" sz="1600" spc="-1" strike="noStrike">
                <a:solidFill>
                  <a:srgbClr val="0000ff"/>
                </a:solidFill>
                <a:latin typeface="Arial"/>
                <a:ea typeface="DejaVu Sans"/>
              </a:rPr>
              <a:t>/</a:t>
            </a:r>
            <a:br/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539640" y="1413000"/>
            <a:ext cx="8228160" cy="3743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2"/>
          <p:cNvSpPr/>
          <p:nvPr/>
        </p:nvSpPr>
        <p:spPr>
          <a:xfrm>
            <a:off x="864000" y="1944000"/>
            <a:ext cx="7558920" cy="2912400"/>
          </a:xfrm>
          <a:prstGeom prst="ellipse">
            <a:avLst/>
          </a:prstGeom>
          <a:solidFill>
            <a:srgbClr val="ffff00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Arial"/>
                <a:ea typeface="DejaVu Sans"/>
              </a:rPr>
              <a:t>  </a:t>
            </a:r>
            <a:r>
              <a:rPr b="0" lang="ru-RU" sz="4400" spc="-1" strike="noStrike">
                <a:solidFill>
                  <a:srgbClr val="ff0000"/>
                </a:solidFill>
                <a:latin typeface="Arial"/>
                <a:ea typeface="DejaVu Sans"/>
              </a:rPr>
              <a:t>Спасибо за   внимание   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4" descr="двухэтажная печь груба"/>
          <p:cNvPicPr/>
          <p:nvPr/>
        </p:nvPicPr>
        <p:blipFill>
          <a:blip r:embed="rId1"/>
          <a:stretch/>
        </p:blipFill>
        <p:spPr>
          <a:xfrm>
            <a:off x="785880" y="214200"/>
            <a:ext cx="3999240" cy="5308920"/>
          </a:xfrm>
          <a:prstGeom prst="rect">
            <a:avLst/>
          </a:prstGeom>
          <a:ln w="41400">
            <a:solidFill>
              <a:srgbClr val="000080"/>
            </a:solidFill>
            <a:miter/>
          </a:ln>
        </p:spPr>
      </p:pic>
      <p:sp>
        <p:nvSpPr>
          <p:cNvPr id="122" name="CustomShape 1"/>
          <p:cNvSpPr/>
          <p:nvPr/>
        </p:nvSpPr>
        <p:spPr>
          <a:xfrm>
            <a:off x="5076720" y="2205000"/>
            <a:ext cx="3741840" cy="179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«Математика приводит в порядок ум» 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М.В.Ломоносов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358080" y="549360"/>
            <a:ext cx="24264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Актуальность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042920" y="1268280"/>
            <a:ext cx="7488360" cy="310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Огромную роль в умственном воспитании и развитии интеллекта играет математика:</a:t>
            </a:r>
            <a:endParaRPr b="0" lang="ru-RU" sz="18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ff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развивается мышление, устанавливаются пространственные отношения между предметами;</a:t>
            </a:r>
            <a:endParaRPr b="0" lang="ru-RU" sz="18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ff"/>
              </a:buClr>
              <a:buFont typeface="Wingdings" charset="2"/>
              <a:buChar char=""/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развиваются в дальнейшем логическое мышление, память, внимание, воображение, т.е.все психические функции ребенка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25" name="Picture 4" descr="C:\Documents and Settings\86091\Мои документы\Мои рисунки\IP75PCAFTYWARCA0SC40VCA3E1SDMCA3ZZNH2CAPPSKNBCAZI7ZAPCAB614J9CAMZ0BUJCA8U6ZHSCA01L1CFCA016QDQCAPAVJJWCAPJ2W6BCAQ9HCXICAG22YOMCAQNLWDECALJAHB1CAF8LVI5CAD35FJO.jpg"/>
          <p:cNvPicPr/>
          <p:nvPr/>
        </p:nvPicPr>
        <p:blipFill>
          <a:blip r:embed="rId1"/>
          <a:stretch/>
        </p:blipFill>
        <p:spPr>
          <a:xfrm>
            <a:off x="1512000" y="3342960"/>
            <a:ext cx="2087280" cy="2087280"/>
          </a:xfrm>
          <a:prstGeom prst="rect">
            <a:avLst/>
          </a:prstGeom>
          <a:ln w="9360">
            <a:noFill/>
          </a:ln>
        </p:spPr>
      </p:pic>
      <p:pic>
        <p:nvPicPr>
          <p:cNvPr id="126" name="Picture 3" descr="C:\Documents and Settings\86091\Мои документы\Мои рисунки\LogicheskieIgry120120.gif"/>
          <p:cNvPicPr/>
          <p:nvPr/>
        </p:nvPicPr>
        <p:blipFill>
          <a:blip r:embed="rId2"/>
          <a:stretch/>
        </p:blipFill>
        <p:spPr>
          <a:xfrm>
            <a:off x="4464000" y="3888000"/>
            <a:ext cx="2159280" cy="21592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95280" y="189000"/>
            <a:ext cx="8390160" cy="569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"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Цель:  </a:t>
            </a:r>
            <a:endParaRPr b="0" lang="ru-RU" sz="28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Максимальное развитие элементарных математических представлений путем  применения различных форм и методов занимательного материала</a:t>
            </a:r>
            <a:endParaRPr b="0" lang="ru-RU" sz="24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Задачи:</a:t>
            </a:r>
            <a:endParaRPr b="0" lang="ru-RU" sz="28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1. Формировать базисные математические представления, речевые умения;</a:t>
            </a:r>
            <a:endParaRPr b="0" lang="ru-RU" sz="24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2. Развивать воображение, креативность мышления (умение гибко, оригинально мыслить);</a:t>
            </a:r>
            <a:endParaRPr b="0" lang="ru-RU" sz="24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3. Гармонично, сбалансировано развивать у детей эмоции при решении задач;</a:t>
            </a:r>
            <a:endParaRPr b="0" lang="ru-RU" sz="24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4. Прививать интерес к играм, требующим умственного напряжения, интеллектуального усилия;</a:t>
            </a:r>
            <a:endParaRPr b="0" lang="ru-RU" sz="24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ff"/>
                </a:solidFill>
                <a:latin typeface="Times New Roman"/>
                <a:ea typeface="DejaVu Sans"/>
              </a:rPr>
              <a:t>5. Способствовать стремлению к достижению положительного результата, настойчивости и находчивости.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357200" y="642960"/>
            <a:ext cx="714240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"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320480" y="1512000"/>
            <a:ext cx="6670800" cy="274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"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0000"/>
                </a:solidFill>
                <a:latin typeface="Arial"/>
                <a:ea typeface="DejaVu Sans"/>
              </a:rPr>
              <a:t>Место в структуре образовательного процесса –</a:t>
            </a:r>
            <a:endParaRPr b="0" lang="ru-RU" sz="24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Формирование элементарного математического представления у детей происходит во всех компонентах  образовательного процесса:</a:t>
            </a:r>
            <a:endParaRPr b="0" lang="ru-RU" sz="18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 в непосредственно образовательной деятельности; </a:t>
            </a:r>
            <a:endParaRPr b="0" lang="ru-RU" sz="1800" spc="-1" strike="noStrike">
              <a:latin typeface="Arial"/>
            </a:endParaRPr>
          </a:p>
          <a:p>
            <a:pPr marL="4572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 образовательной деятельности в режимных моментах;</a:t>
            </a:r>
            <a:endParaRPr b="0" lang="ru-RU" sz="1800" spc="-1" strike="noStrike">
              <a:latin typeface="Arial"/>
            </a:endParaRPr>
          </a:p>
          <a:p>
            <a:pPr marL="45720" indent="-215280" algn="ctr">
              <a:lnSpc>
                <a:spcPct val="100000"/>
              </a:lnSpc>
              <a:buClr>
                <a:srgbClr val="0000ff"/>
              </a:buClr>
              <a:buFont typeface="Georgia"/>
              <a:buChar char="-"/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самостоятельной деятельности детей;</a:t>
            </a:r>
            <a:endParaRPr b="0" lang="ru-RU" sz="1800" spc="-1" strike="noStrike">
              <a:latin typeface="Arial"/>
            </a:endParaRPr>
          </a:p>
          <a:p>
            <a:pPr marL="45720" indent="-215280" algn="ctr">
              <a:lnSpc>
                <a:spcPct val="100000"/>
              </a:lnSpc>
              <a:buClr>
                <a:srgbClr val="0000ff"/>
              </a:buClr>
              <a:buFont typeface="Georgia"/>
              <a:buChar char="-"/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образовательная деятельность в семье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Ожидаемые результаты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(мониторинг октябрь 2020г)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3"/>
          <p:cNvSpPr/>
          <p:nvPr/>
        </p:nvSpPr>
        <p:spPr>
          <a:xfrm>
            <a:off x="307800" y="792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4"/>
          <p:cNvSpPr/>
          <p:nvPr/>
        </p:nvSpPr>
        <p:spPr>
          <a:xfrm>
            <a:off x="1187280" y="1305000"/>
            <a:ext cx="6551640" cy="255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Знают количественный и порядковый счет в пределах 5,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 Сравнение двух предметов по величине 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 Развивать представление о геометрических предметах( круг, квадрат, треугольник,шар, куб);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 Расширяем представление детей о времени  суток(день-вечер-ночь)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ff"/>
                </a:solidFill>
                <a:latin typeface="Arial"/>
                <a:ea typeface="DejaVu Sans"/>
              </a:rPr>
              <a:t>-Развитие пространственных представлений:Верх-низ, впереди-сзади,налево-направо;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34" name="Picture 2" descr="Туристско-краеведческий клуб &quot;Глобус&quot;"/>
          <p:cNvPicPr/>
          <p:nvPr/>
        </p:nvPicPr>
        <p:blipFill>
          <a:blip r:embed="rId1"/>
          <a:stretch/>
        </p:blipFill>
        <p:spPr>
          <a:xfrm>
            <a:off x="621000" y="3763080"/>
            <a:ext cx="2258280" cy="271620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"/>
          <p:cNvSpPr/>
          <p:nvPr/>
        </p:nvSpPr>
        <p:spPr>
          <a:xfrm>
            <a:off x="307800" y="792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3"/>
          <p:cNvSpPr/>
          <p:nvPr/>
        </p:nvSpPr>
        <p:spPr>
          <a:xfrm>
            <a:off x="1115640" y="2088000"/>
            <a:ext cx="6875640" cy="179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"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УСЛОВИЯ РЕАЛИЗАЦИИ ЗАДАЧ ПО ФОРМИРОВАНИЮ ЭЛЕМЕНТАРНЫХ МАТЕМАТИЧЕСКИХ ПРЕДСТАВЛЕНИЙ</a:t>
            </a:r>
            <a:endParaRPr b="0" lang="ru-RU" sz="2800" spc="-1" strike="noStrike">
              <a:latin typeface="Arial"/>
            </a:endParaRPr>
          </a:p>
          <a:p>
            <a:pPr marL="45720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735120" y="404640"/>
            <a:ext cx="8228160" cy="114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ff0000"/>
                </a:solidFill>
                <a:latin typeface="Arial"/>
                <a:ea typeface="DejaVu Sans"/>
              </a:rPr>
              <a:t>В ОБРАЗОВАТЕЛЬНОЙ ДЕЯТЕЛЬНОСТИ: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39" name="" descr=""/>
          <p:cNvPicPr/>
          <p:nvPr/>
        </p:nvPicPr>
        <p:blipFill>
          <a:blip r:embed="rId1"/>
          <a:stretch/>
        </p:blipFill>
        <p:spPr>
          <a:xfrm>
            <a:off x="576000" y="1454760"/>
            <a:ext cx="3492000" cy="4449240"/>
          </a:xfrm>
          <a:prstGeom prst="rect">
            <a:avLst/>
          </a:prstGeom>
          <a:ln>
            <a:noFill/>
          </a:ln>
        </p:spPr>
      </p:pic>
      <p:pic>
        <p:nvPicPr>
          <p:cNvPr id="140" name="" descr=""/>
          <p:cNvPicPr/>
          <p:nvPr/>
        </p:nvPicPr>
        <p:blipFill>
          <a:blip r:embed="rId2"/>
          <a:stretch/>
        </p:blipFill>
        <p:spPr>
          <a:xfrm>
            <a:off x="4680000" y="2448000"/>
            <a:ext cx="4086360" cy="4086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2"/>
          <p:cNvSpPr/>
          <p:nvPr/>
        </p:nvSpPr>
        <p:spPr>
          <a:xfrm>
            <a:off x="468000" y="-340200"/>
            <a:ext cx="7884000" cy="228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МАТЕМАТИКА В ПОВСЕДНЕВНОЙ ЖИЗНИ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>
            <a:off x="216000" y="1800000"/>
            <a:ext cx="2591640" cy="345600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3240000" y="3096000"/>
            <a:ext cx="2483280" cy="331128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3"/>
          <a:stretch/>
        </p:blipFill>
        <p:spPr>
          <a:xfrm>
            <a:off x="5976000" y="1872000"/>
            <a:ext cx="2652840" cy="3537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Application>LibreOffice/6.4.3.2$Windows_x86 LibreOffice_project/747b5d0ebf89f41c860ec2a39efd7cb15b54f2d8</Application>
  <Words>592</Words>
  <Paragraphs>125</Paragraphs>
  <Company>Ch50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2011-01-14T10:34:38Z</dcterms:created>
  <dc:creator>Sveta</dc:creator>
  <dc:description/>
  <dc:language>ru-RU</dc:language>
  <cp:lastModifiedBy/>
  <dcterms:modified xsi:type="dcterms:W3CDTF">2020-11-27T12:51:03Z</dcterms:modified>
  <cp:revision>89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Ch50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18</vt:i4>
  </property>
</Properties>
</file>