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79" r:id="rId23"/>
    <p:sldId id="284" r:id="rId24"/>
    <p:sldId id="283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375D0-376B-47BB-A855-6D33D511980F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2BEF6-4134-4ED4-9CB8-C8B6E7DC8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4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BEF6-4134-4ED4-9CB8-C8B6E7DC82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96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BEF6-4134-4ED4-9CB8-C8B6E7DC82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5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BEF6-4134-4ED4-9CB8-C8B6E7DC82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3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Использование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сказкотерапии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на занятиях по развитию речи и в повседневной жизни.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848872" cy="1512168"/>
          </a:xfrm>
        </p:spPr>
        <p:txBody>
          <a:bodyPr>
            <a:normAutofit fontScale="85000" lnSpcReduction="20000"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Учитель-логопед                        Красильникова С.Г.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3748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>
            <a:noAutofit/>
          </a:bodyPr>
          <a:lstStyle/>
          <a:p>
            <a:pPr marL="0" lvl="0" indent="360363" algn="just">
              <a:tabLst>
                <a:tab pos="0" algn="l"/>
              </a:tabLst>
            </a:pPr>
            <a:r>
              <a:rPr lang="ru-RU" sz="2400" b="0" dirty="0" smtClean="0"/>
              <a:t>В </a:t>
            </a:r>
            <a:r>
              <a:rPr lang="ru-RU" sz="2400" b="0" dirty="0"/>
              <a:t>настоящее время увеличивается количество детей дошкольного возраста, имеющих сложные дефекты. Кроме того, у многих детей недоразвитие эмоционально-волевой сферы. Они или агрессивны, или замкнуты, многие избегают общения, у многих повышена тревожность, неадекватная самооценка. Дети часто болеют. У них недоразвита общая и мелкая моторика, не сформированы общие речевые навыки (речевое дыхание, голосовые функции), неразвита произвольность ВПФ.</a:t>
            </a:r>
          </a:p>
          <a:p>
            <a:pPr marL="0" indent="360363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26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4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280920" cy="4752528"/>
          </a:xfrm>
        </p:spPr>
      </p:pic>
    </p:spTree>
    <p:extLst>
      <p:ext uri="{BB962C8B-B14F-4D97-AF65-F5344CB8AC3E}">
        <p14:creationId xmlns:p14="http://schemas.microsoft.com/office/powerpoint/2010/main" val="21429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848872" cy="1512168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88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764704"/>
            <a:ext cx="7520940" cy="3915773"/>
          </a:xfrm>
        </p:spPr>
        <p:txBody>
          <a:bodyPr>
            <a:normAutofit lnSpcReduction="10000"/>
          </a:bodyPr>
          <a:lstStyle/>
          <a:p>
            <a:pPr marL="0" lvl="0" indent="360363" algn="just"/>
            <a:r>
              <a:rPr lang="ru-RU" sz="2400" b="0" dirty="0"/>
              <a:t>Детей необходимо вовлечь в активный процесс, создать необходимый эмоциональный настрой, постоянно поддерживать интерес к занятиям. Диктуется необходимость использования в работе всех педагогов дошкольных учреждений новых </a:t>
            </a:r>
            <a:r>
              <a:rPr lang="ru-RU" sz="2400" b="0" dirty="0" err="1"/>
              <a:t>здоровьеразвивающих</a:t>
            </a:r>
            <a:r>
              <a:rPr lang="ru-RU" sz="2400" b="0" dirty="0"/>
              <a:t> технологий, методик, приемов работы.</a:t>
            </a:r>
          </a:p>
          <a:p>
            <a:pPr marL="0" indent="360363" algn="just"/>
            <a:r>
              <a:rPr lang="ru-RU" sz="2400" dirty="0"/>
              <a:t>Метод </a:t>
            </a:r>
            <a:r>
              <a:rPr lang="ru-RU" sz="2400" dirty="0" err="1"/>
              <a:t>сказкотерапии</a:t>
            </a:r>
            <a:r>
              <a:rPr lang="ru-RU" sz="2400" dirty="0"/>
              <a:t>  - это </a:t>
            </a:r>
            <a:r>
              <a:rPr lang="ru-RU" sz="2400" dirty="0" err="1"/>
              <a:t>здоровьесберегающая</a:t>
            </a:r>
            <a:r>
              <a:rPr lang="ru-RU" sz="2400" dirty="0"/>
              <a:t> технология</a:t>
            </a:r>
            <a:r>
              <a:rPr lang="ru-RU" sz="2400" b="0" dirty="0"/>
              <a:t>, которая позволяет в рамках сказки решать и обучающие, и коррекционные, и воспитательные задачи.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8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5400600"/>
          </a:xfrm>
        </p:spPr>
        <p:txBody>
          <a:bodyPr>
            <a:noAutofit/>
          </a:bodyPr>
          <a:lstStyle/>
          <a:p>
            <a:pPr lvl="0" algn="ctr"/>
            <a:r>
              <a:rPr lang="ru-RU" sz="2400" dirty="0"/>
              <a:t>Поэтому использование этой технологии в педагогической практике будет способствовать:</a:t>
            </a:r>
          </a:p>
          <a:p>
            <a:pPr lvl="0" algn="just"/>
            <a:r>
              <a:rPr lang="ru-RU" sz="2400" dirty="0" smtClean="0"/>
              <a:t>1.</a:t>
            </a:r>
            <a:r>
              <a:rPr lang="ru-RU" sz="2400" b="0" dirty="0" smtClean="0"/>
              <a:t>	Созданию </a:t>
            </a:r>
            <a:r>
              <a:rPr lang="ru-RU" sz="2400" b="0" dirty="0"/>
              <a:t>благоприятного эмоционального фона на занятии, развитию эмоционально-волевой сферы (развитие произвольности движений, поведения, самоконтроля), улучшению общего самочувствия детей, снижению тревожности, воспитанию адекватной самооценки.</a:t>
            </a:r>
          </a:p>
          <a:p>
            <a:pPr lvl="0" algn="just"/>
            <a:r>
              <a:rPr lang="ru-RU" sz="2400" dirty="0" smtClean="0"/>
              <a:t>2.</a:t>
            </a:r>
            <a:r>
              <a:rPr lang="ru-RU" sz="2400" b="0" dirty="0" smtClean="0"/>
              <a:t>	Совершенствованию </a:t>
            </a:r>
            <a:r>
              <a:rPr lang="ru-RU" sz="2400" b="0" dirty="0"/>
              <a:t>лексико-грамматических средств языка (расширению словарного запаса, развитию монологической и диалогической речи, повышению эффективности игровой мотивации детской речи) и увеличению объема общей осведомленности</a:t>
            </a:r>
            <a:r>
              <a:rPr lang="ru-RU" sz="2400" b="0" dirty="0" smtClean="0"/>
              <a:t>.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34880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80920" cy="5544616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3100" dirty="0" smtClean="0"/>
              <a:t>3.	</a:t>
            </a:r>
            <a:r>
              <a:rPr lang="ru-RU" sz="3100" b="0" dirty="0" smtClean="0"/>
              <a:t>Коррекции </a:t>
            </a:r>
            <a:r>
              <a:rPr lang="ru-RU" sz="3100" b="0" dirty="0"/>
              <a:t>и развитию голосовых (чувства ритма, тембра, силы голоса) и дыхательных функций.</a:t>
            </a:r>
          </a:p>
          <a:p>
            <a:pPr lvl="0" algn="just"/>
            <a:r>
              <a:rPr lang="ru-RU" sz="3100" dirty="0" smtClean="0"/>
              <a:t>4.</a:t>
            </a:r>
            <a:r>
              <a:rPr lang="ru-RU" sz="3100" b="0" dirty="0" smtClean="0"/>
              <a:t>	Нормализации </a:t>
            </a:r>
            <a:r>
              <a:rPr lang="ru-RU" sz="3100" b="0" dirty="0"/>
              <a:t>мышечного тонуса, овладение навыками релаксации.</a:t>
            </a:r>
          </a:p>
          <a:p>
            <a:pPr lvl="0" algn="just"/>
            <a:r>
              <a:rPr lang="ru-RU" sz="3100" dirty="0" smtClean="0"/>
              <a:t>5.</a:t>
            </a:r>
            <a:r>
              <a:rPr lang="ru-RU" sz="3100" b="0" dirty="0" smtClean="0"/>
              <a:t>	Развитию </a:t>
            </a:r>
            <a:r>
              <a:rPr lang="ru-RU" sz="3100" b="0" dirty="0"/>
              <a:t>взаимосвязи различных анализаторов: зрительного</a:t>
            </a:r>
            <a:r>
              <a:rPr lang="ru-RU" sz="3100" b="0" dirty="0" smtClean="0"/>
              <a:t>, слухового </a:t>
            </a:r>
            <a:r>
              <a:rPr lang="ru-RU" sz="3100" b="0" dirty="0"/>
              <a:t>и двигательного; улучшению всех видов памяти; показателей объёма, устойчивости и распределения внимания.</a:t>
            </a:r>
          </a:p>
          <a:p>
            <a:pPr lvl="0" algn="just"/>
            <a:r>
              <a:rPr lang="ru-RU" sz="3100" dirty="0" smtClean="0"/>
              <a:t>6.</a:t>
            </a:r>
            <a:r>
              <a:rPr lang="ru-RU" sz="3100" b="0" dirty="0" smtClean="0"/>
              <a:t>	Использование </a:t>
            </a:r>
            <a:r>
              <a:rPr lang="ru-RU" sz="3100" b="0" dirty="0"/>
              <a:t>элементов </a:t>
            </a:r>
            <a:r>
              <a:rPr lang="ru-RU" sz="3100" b="0" dirty="0" err="1"/>
              <a:t>психогимнастики</a:t>
            </a:r>
            <a:r>
              <a:rPr lang="ru-RU" sz="3100" b="0" dirty="0"/>
              <a:t> и </a:t>
            </a:r>
            <a:r>
              <a:rPr lang="ru-RU" sz="3100" b="0" dirty="0" err="1"/>
              <a:t>логоритмики</a:t>
            </a:r>
            <a:r>
              <a:rPr lang="ru-RU" sz="3100" b="0" dirty="0"/>
              <a:t> в </a:t>
            </a:r>
            <a:r>
              <a:rPr lang="ru-RU" sz="3100" b="0" dirty="0" err="1"/>
              <a:t>сказкотерапии</a:t>
            </a:r>
            <a:r>
              <a:rPr lang="ru-RU" sz="3100" b="0" dirty="0"/>
              <a:t> позволяет скоординировать речь с движением и дыханием, дети научатся понимать выражения лица</a:t>
            </a:r>
            <a:r>
              <a:rPr lang="ru-RU" sz="3100" b="0" dirty="0" smtClean="0"/>
              <a:t>, жесты</a:t>
            </a:r>
            <a:r>
              <a:rPr lang="ru-RU" sz="3100" b="0" dirty="0"/>
              <a:t>, движения тела и интонации.</a:t>
            </a:r>
          </a:p>
          <a:p>
            <a:pPr lvl="0" algn="just"/>
            <a:r>
              <a:rPr lang="ru-RU" sz="3100" dirty="0" smtClean="0"/>
              <a:t>7.</a:t>
            </a:r>
            <a:r>
              <a:rPr lang="ru-RU" sz="3100" b="0" dirty="0" smtClean="0"/>
              <a:t>	Воспитанию </a:t>
            </a:r>
            <a:r>
              <a:rPr lang="ru-RU" sz="3100" b="0" dirty="0"/>
              <a:t>инициативности, активности, интереса к занятиям, коллективного взаимодействия, эффективности образовательного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0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4608512"/>
          </a:xfrm>
        </p:spPr>
        <p:txBody>
          <a:bodyPr>
            <a:normAutofit/>
          </a:bodyPr>
          <a:lstStyle/>
          <a:p>
            <a:pPr lvl="0" algn="ctr"/>
            <a:r>
              <a:rPr lang="ru-RU" sz="2400" dirty="0"/>
              <a:t>В соответствии с ФГОС модель </a:t>
            </a:r>
            <a:r>
              <a:rPr lang="ru-RU" sz="2400" dirty="0" smtClean="0"/>
              <a:t>выпускника:</a:t>
            </a:r>
          </a:p>
          <a:p>
            <a:pPr marL="0" lvl="0" indent="0" algn="just"/>
            <a:r>
              <a:rPr lang="ru-RU" sz="2400" b="0" dirty="0" smtClean="0"/>
              <a:t>достаточная </a:t>
            </a:r>
            <a:r>
              <a:rPr lang="ru-RU" sz="2400" b="0" dirty="0"/>
              <a:t>речевая активность, инициативность, любознательность, эмоциональная отзывчивость, самостоятельность, адекватная самооценка, способность решать интеллектуальные и личностные задачи, адекватные возрасту.</a:t>
            </a:r>
          </a:p>
          <a:p>
            <a:pPr marL="0" indent="0" algn="just"/>
            <a:r>
              <a:rPr lang="ru-RU" sz="2400" b="0" dirty="0"/>
              <a:t>Именно метод </a:t>
            </a:r>
            <a:r>
              <a:rPr lang="ru-RU" sz="2400" b="0" dirty="0" err="1"/>
              <a:t>сказкотерапии</a:t>
            </a:r>
            <a:r>
              <a:rPr lang="ru-RU" sz="2400" b="0" dirty="0"/>
              <a:t> с элементами </a:t>
            </a:r>
            <a:r>
              <a:rPr lang="ru-RU" sz="2400" b="0" dirty="0" err="1"/>
              <a:t>психогимнастики</a:t>
            </a:r>
            <a:r>
              <a:rPr lang="ru-RU" sz="2400" b="0" dirty="0"/>
              <a:t> и </a:t>
            </a:r>
            <a:r>
              <a:rPr lang="ru-RU" sz="2400" b="0" dirty="0" err="1"/>
              <a:t>логоритмики</a:t>
            </a:r>
            <a:r>
              <a:rPr lang="ru-RU" sz="2400" b="0" dirty="0"/>
              <a:t> решает эти задачи в условиях дошкольного учреждения</a:t>
            </a:r>
            <a:r>
              <a:rPr lang="ru-RU" sz="2600" b="0" dirty="0"/>
              <a:t>.</a:t>
            </a:r>
          </a:p>
          <a:p>
            <a:pPr algn="ctr"/>
            <a:r>
              <a:rPr lang="ru-RU" sz="2400" dirty="0"/>
              <a:t>Основной принцип этого метода - целостное развитие личности.</a:t>
            </a:r>
          </a:p>
          <a:p>
            <a:endParaRPr lang="ru-RU" sz="2400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9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565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b="0" dirty="0" smtClean="0"/>
              <a:t>1</a:t>
            </a:r>
            <a:r>
              <a:rPr lang="ru-RU" sz="2600" b="0" dirty="0" smtClean="0"/>
              <a:t>.	Анализ </a:t>
            </a:r>
            <a:r>
              <a:rPr lang="ru-RU" sz="2600" b="0" dirty="0"/>
              <a:t>сказок</a:t>
            </a:r>
          </a:p>
          <a:p>
            <a:pPr lvl="0"/>
            <a:r>
              <a:rPr lang="ru-RU" sz="2600" b="0" dirty="0" smtClean="0"/>
              <a:t>2.	Рассказывание </a:t>
            </a:r>
            <a:r>
              <a:rPr lang="ru-RU" sz="2600" b="0" dirty="0"/>
              <a:t>сказок</a:t>
            </a:r>
          </a:p>
          <a:p>
            <a:pPr lvl="0"/>
            <a:r>
              <a:rPr lang="ru-RU" sz="2600" b="0" dirty="0" smtClean="0"/>
              <a:t>3.	Постановка </a:t>
            </a:r>
            <a:r>
              <a:rPr lang="ru-RU" sz="2600" b="0" dirty="0"/>
              <a:t>сказок</a:t>
            </a:r>
          </a:p>
          <a:p>
            <a:pPr lvl="0"/>
            <a:r>
              <a:rPr lang="ru-RU" sz="2600" b="0" dirty="0" smtClean="0"/>
              <a:t>4.	Сочинение </a:t>
            </a:r>
            <a:r>
              <a:rPr lang="ru-RU" sz="2600" b="0" dirty="0"/>
              <a:t>сказок (интерпретация известных сказок, сочинение новых)</a:t>
            </a:r>
          </a:p>
          <a:p>
            <a:pPr lvl="0"/>
            <a:r>
              <a:rPr lang="ru-RU" sz="2600" b="0" dirty="0" smtClean="0"/>
              <a:t>5.	Медитация </a:t>
            </a:r>
            <a:r>
              <a:rPr lang="ru-RU" sz="2600" b="0" dirty="0"/>
              <a:t>на сказку (статическая, динамическая)</a:t>
            </a:r>
          </a:p>
          <a:p>
            <a:pPr lvl="0"/>
            <a:r>
              <a:rPr lang="ru-RU" sz="2600" b="0" dirty="0" smtClean="0"/>
              <a:t>6.	</a:t>
            </a:r>
            <a:r>
              <a:rPr lang="ru-RU" sz="2600" b="0" dirty="0" err="1" smtClean="0"/>
              <a:t>Куклотерапия</a:t>
            </a:r>
            <a:endParaRPr lang="ru-RU" sz="2600" b="0" dirty="0"/>
          </a:p>
          <a:p>
            <a:pPr lvl="0"/>
            <a:r>
              <a:rPr lang="ru-RU" sz="2600" b="0" dirty="0" smtClean="0"/>
              <a:t>7.	Сказочная </a:t>
            </a:r>
            <a:r>
              <a:rPr lang="ru-RU" sz="2600" b="0" dirty="0"/>
              <a:t>имидж-терапия (преображение с помощью костюмов)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5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АЛГОРИТМ ДИДАКТИЧЕСКОЙ СКАЗКИ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520940" cy="3579849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/>
              <a:t>1.</a:t>
            </a:r>
            <a:r>
              <a:rPr lang="ru-RU" sz="2400" b="0" dirty="0" smtClean="0"/>
              <a:t>	Введение </a:t>
            </a:r>
            <a:r>
              <a:rPr lang="ru-RU" sz="2400" b="0" dirty="0"/>
              <a:t>в сказочную страну, где живет герой, правила жизни в этой стране.</a:t>
            </a:r>
          </a:p>
          <a:p>
            <a:pPr lvl="0" algn="just"/>
            <a:r>
              <a:rPr lang="ru-RU" sz="2400" dirty="0" smtClean="0"/>
              <a:t>2.</a:t>
            </a:r>
            <a:r>
              <a:rPr lang="ru-RU" sz="2400" b="0" dirty="0" smtClean="0"/>
              <a:t>	Разрушение </a:t>
            </a:r>
            <a:r>
              <a:rPr lang="ru-RU" sz="2400" b="0" dirty="0"/>
              <a:t>благополучия (колдовство, бедствие).</a:t>
            </a:r>
          </a:p>
          <a:p>
            <a:pPr algn="just"/>
            <a:r>
              <a:rPr lang="ru-RU" sz="2400" dirty="0" smtClean="0"/>
              <a:t>3.	</a:t>
            </a:r>
            <a:r>
              <a:rPr lang="ru-RU" sz="2400" b="0" dirty="0" smtClean="0"/>
              <a:t>Обращение </a:t>
            </a:r>
            <a:r>
              <a:rPr lang="ru-RU" sz="2400" b="0" dirty="0"/>
              <a:t>к детям за помощью, прохождение испытаний.</a:t>
            </a:r>
          </a:p>
        </p:txBody>
      </p:sp>
    </p:spTree>
    <p:extLst>
      <p:ext uri="{BB962C8B-B14F-4D97-AF65-F5344CB8AC3E}">
        <p14:creationId xmlns:p14="http://schemas.microsoft.com/office/powerpoint/2010/main" val="9296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ЛОГОПЕДИЧЕСКИХ СКАЗОК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08719"/>
            <a:ext cx="7925504" cy="487748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6000" dirty="0" smtClean="0"/>
              <a:t>1.</a:t>
            </a:r>
            <a:r>
              <a:rPr lang="ru-RU" sz="6000" b="0" dirty="0" smtClean="0"/>
              <a:t>	Фонетические </a:t>
            </a:r>
            <a:r>
              <a:rPr lang="ru-RU" sz="6000" b="0" dirty="0"/>
              <a:t>(на определенный звук</a:t>
            </a:r>
            <a:r>
              <a:rPr lang="ru-RU" sz="6000" b="0" dirty="0" smtClean="0"/>
              <a:t>, для </a:t>
            </a:r>
            <a:r>
              <a:rPr lang="ru-RU" sz="6000" b="0" dirty="0"/>
              <a:t>автоматизации звуков)</a:t>
            </a:r>
          </a:p>
          <a:p>
            <a:pPr lvl="0"/>
            <a:r>
              <a:rPr lang="ru-RU" sz="6000" dirty="0" smtClean="0"/>
              <a:t>2.	</a:t>
            </a:r>
            <a:r>
              <a:rPr lang="ru-RU" sz="6000" b="0" dirty="0" smtClean="0"/>
              <a:t>Артикуляционные</a:t>
            </a:r>
            <a:r>
              <a:rPr lang="ru-RU" sz="6000" b="0" dirty="0"/>
              <a:t>: для постановки звуков (сказка о Язычке)</a:t>
            </a:r>
          </a:p>
          <a:p>
            <a:pPr lvl="0"/>
            <a:r>
              <a:rPr lang="ru-RU" sz="6000" dirty="0" smtClean="0"/>
              <a:t>3.	</a:t>
            </a:r>
            <a:r>
              <a:rPr lang="ru-RU" sz="6000" b="0" dirty="0" smtClean="0"/>
              <a:t>Сказки </a:t>
            </a:r>
            <a:r>
              <a:rPr lang="ru-RU" sz="6000" b="0" dirty="0"/>
              <a:t>по обучению грамоте (о буквах и звуках)</a:t>
            </a:r>
          </a:p>
          <a:p>
            <a:pPr lvl="0"/>
            <a:r>
              <a:rPr lang="ru-RU" sz="6000" dirty="0" smtClean="0"/>
              <a:t>4.	</a:t>
            </a:r>
            <a:r>
              <a:rPr lang="ru-RU" sz="6000" b="0" dirty="0" smtClean="0"/>
              <a:t>Грамматические </a:t>
            </a:r>
            <a:r>
              <a:rPr lang="ru-RU" sz="6000" b="0" dirty="0"/>
              <a:t>сказки (герои?!)</a:t>
            </a:r>
          </a:p>
          <a:p>
            <a:pPr lvl="0"/>
            <a:r>
              <a:rPr lang="ru-RU" sz="6000" dirty="0" smtClean="0"/>
              <a:t>5.</a:t>
            </a:r>
            <a:r>
              <a:rPr lang="ru-RU" sz="6000" b="0" dirty="0" smtClean="0"/>
              <a:t>	Лексические </a:t>
            </a:r>
            <a:r>
              <a:rPr lang="ru-RU" sz="6000" b="0" dirty="0"/>
              <a:t>сказки (игры со словами: обогащение словаря, уточнение значения слов).</a:t>
            </a:r>
          </a:p>
          <a:p>
            <a:pPr marL="0" indent="0" algn="just"/>
            <a:r>
              <a:rPr lang="ru-RU" sz="6000" b="0" dirty="0"/>
              <a:t> </a:t>
            </a:r>
            <a:r>
              <a:rPr lang="ru-RU" sz="6000" dirty="0" smtClean="0"/>
              <a:t>Рубрика </a:t>
            </a:r>
            <a:r>
              <a:rPr lang="ru-RU" sz="6000" dirty="0"/>
              <a:t>«Игры на </a:t>
            </a:r>
            <a:r>
              <a:rPr lang="ru-RU" sz="6000" dirty="0" smtClean="0"/>
              <a:t>кухне». </a:t>
            </a:r>
            <a:r>
              <a:rPr lang="ru-RU" sz="6000" b="0" dirty="0" smtClean="0"/>
              <a:t>Использование </a:t>
            </a:r>
            <a:r>
              <a:rPr lang="ru-RU" sz="6000" b="0" dirty="0"/>
              <a:t>круп (рисование на манке…),макаронных изделий</a:t>
            </a:r>
            <a:r>
              <a:rPr lang="ru-RU" sz="6000" b="0" dirty="0" smtClean="0"/>
              <a:t>, теста, предметов </a:t>
            </a:r>
            <a:r>
              <a:rPr lang="ru-RU" sz="6000" b="0" dirty="0"/>
              <a:t>посуды в воспроизведении сказочных сюжетов.</a:t>
            </a:r>
          </a:p>
          <a:p>
            <a:r>
              <a:rPr lang="ru-RU" sz="2600" b="0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7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62</TotalTime>
  <Words>240</Words>
  <Application>Microsoft Office PowerPoint</Application>
  <PresentationFormat>Экран (4:3)</PresentationFormat>
  <Paragraphs>46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Углы</vt:lpstr>
      <vt:lpstr>Использование сказкотерапии на занятиях по развитию речи и в повседневной жизни. 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РАБОТЫ:</vt:lpstr>
      <vt:lpstr>АЛГОРИТМ ДИДАКТИЧЕСКОЙ СКАЗКИ</vt:lpstr>
      <vt:lpstr>ВИДЫ ЛОГОПЕДИЧЕСКИХ СКАЗОК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сказкотерапии на занятиях по развитию речи и в повседневной жизни.</dc:title>
  <dc:creator>Ярослава</dc:creator>
  <cp:lastModifiedBy>Ярослава</cp:lastModifiedBy>
  <cp:revision>11</cp:revision>
  <dcterms:created xsi:type="dcterms:W3CDTF">2021-01-16T20:31:42Z</dcterms:created>
  <dcterms:modified xsi:type="dcterms:W3CDTF">2021-01-23T19:33:42Z</dcterms:modified>
</cp:coreProperties>
</file>