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79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383" autoAdjust="0"/>
  </p:normalViewPr>
  <p:slideViewPr>
    <p:cSldViewPr snapToGrid="0">
      <p:cViewPr>
        <p:scale>
          <a:sx n="80" d="100"/>
          <a:sy n="80" d="100"/>
        </p:scale>
        <p:origin x="-96" y="-5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F0564-C0F5-4F7A-84A9-6F0A9660C466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819CCB-A859-4D34-957F-4D44E8693A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717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19CCB-A859-4D34-957F-4D44E8693A7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359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19CCB-A859-4D34-957F-4D44E8693A7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955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6348B-C161-44D5-A5D4-F52B7DB35CF3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FD1B-9C2D-492B-9842-5EB79F5B1678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8420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6348B-C161-44D5-A5D4-F52B7DB35CF3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FD1B-9C2D-492B-9842-5EB79F5B16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621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6348B-C161-44D5-A5D4-F52B7DB35CF3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FD1B-9C2D-492B-9842-5EB79F5B16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662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6348B-C161-44D5-A5D4-F52B7DB35CF3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FD1B-9C2D-492B-9842-5EB79F5B1678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59779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6348B-C161-44D5-A5D4-F52B7DB35CF3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FD1B-9C2D-492B-9842-5EB79F5B16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4540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6348B-C161-44D5-A5D4-F52B7DB35CF3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FD1B-9C2D-492B-9842-5EB79F5B1678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81687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6348B-C161-44D5-A5D4-F52B7DB35CF3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FD1B-9C2D-492B-9842-5EB79F5B16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9985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6348B-C161-44D5-A5D4-F52B7DB35CF3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FD1B-9C2D-492B-9842-5EB79F5B16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651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6348B-C161-44D5-A5D4-F52B7DB35CF3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FD1B-9C2D-492B-9842-5EB79F5B16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720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6348B-C161-44D5-A5D4-F52B7DB35CF3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FD1B-9C2D-492B-9842-5EB79F5B16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269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6348B-C161-44D5-A5D4-F52B7DB35CF3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FD1B-9C2D-492B-9842-5EB79F5B16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426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6348B-C161-44D5-A5D4-F52B7DB35CF3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FD1B-9C2D-492B-9842-5EB79F5B16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994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6348B-C161-44D5-A5D4-F52B7DB35CF3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FD1B-9C2D-492B-9842-5EB79F5B16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40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6348B-C161-44D5-A5D4-F52B7DB35CF3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FD1B-9C2D-492B-9842-5EB79F5B16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889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6348B-C161-44D5-A5D4-F52B7DB35CF3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FD1B-9C2D-492B-9842-5EB79F5B16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233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6348B-C161-44D5-A5D4-F52B7DB35CF3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FD1B-9C2D-492B-9842-5EB79F5B16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663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6348B-C161-44D5-A5D4-F52B7DB35CF3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FD1B-9C2D-492B-9842-5EB79F5B16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989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5B6348B-C161-44D5-A5D4-F52B7DB35CF3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94DFD1B-9C2D-492B-9842-5EB79F5B16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4969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38175" y="685799"/>
            <a:ext cx="10744200" cy="3800476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chemeClr val="bg1"/>
                </a:solidFill>
              </a:rPr>
              <a:t>Речевое развитие детей раннего возраста по средствам малых фольклорных форм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39000" y="5353050"/>
            <a:ext cx="4810124" cy="12573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dirty="0" smtClean="0"/>
              <a:t>Подготовил: </a:t>
            </a:r>
            <a:r>
              <a:rPr lang="ru-RU" dirty="0" err="1" smtClean="0"/>
              <a:t>Амирова</a:t>
            </a:r>
            <a:r>
              <a:rPr lang="ru-RU" dirty="0" smtClean="0"/>
              <a:t> </a:t>
            </a:r>
            <a:r>
              <a:rPr lang="ru-RU" dirty="0" err="1"/>
              <a:t>А</a:t>
            </a:r>
            <a:r>
              <a:rPr lang="ru-RU" dirty="0" err="1" smtClean="0"/>
              <a:t>йнур</a:t>
            </a:r>
            <a:r>
              <a:rPr lang="ru-RU" dirty="0" smtClean="0"/>
              <a:t> </a:t>
            </a:r>
            <a:r>
              <a:rPr lang="ru-RU" dirty="0" err="1" smtClean="0"/>
              <a:t>Бадирхановна</a:t>
            </a:r>
            <a:r>
              <a:rPr lang="ru-RU" dirty="0" smtClean="0"/>
              <a:t> , воспитатель 2-ой младшей ясельной группы.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394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5450" y="200025"/>
            <a:ext cx="9372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>
                <a:solidFill>
                  <a:schemeClr val="bg1"/>
                </a:solidFill>
              </a:rPr>
              <a:t>Применение </a:t>
            </a:r>
            <a:br>
              <a:rPr lang="ru-RU" sz="2800" b="1" i="1" dirty="0">
                <a:solidFill>
                  <a:schemeClr val="bg1"/>
                </a:solidFill>
              </a:rPr>
            </a:br>
            <a:r>
              <a:rPr lang="ru-RU" sz="2800" b="1" i="1" dirty="0">
                <a:solidFill>
                  <a:schemeClr val="bg1"/>
                </a:solidFill>
              </a:rPr>
              <a:t>детского фольклора</a:t>
            </a:r>
            <a:br>
              <a:rPr lang="ru-RU" sz="2800" b="1" i="1" dirty="0">
                <a:solidFill>
                  <a:schemeClr val="bg1"/>
                </a:solidFill>
              </a:rPr>
            </a:br>
            <a:r>
              <a:rPr lang="ru-RU" sz="2800" b="1" i="1" dirty="0">
                <a:solidFill>
                  <a:schemeClr val="bg1"/>
                </a:solidFill>
              </a:rPr>
              <a:t> в работе с дошкольниками </a:t>
            </a:r>
            <a:endParaRPr lang="ru-RU" sz="28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7675" y="2413338"/>
            <a:ext cx="348615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в период адаптации;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- в режимных моментах;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- на прогулке;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- в непосредственно образовательной деятельности;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- в игре;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- в свободной деятельности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925" y="1800225"/>
            <a:ext cx="6486524" cy="496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8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43075" y="190500"/>
            <a:ext cx="87058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Использование фольклора в период адаптации.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ПАЛЬЧИКОВАЯ ГИМНАСТИКА- </a:t>
            </a:r>
            <a:r>
              <a:rPr lang="ru-RU" b="1" dirty="0">
                <a:solidFill>
                  <a:schemeClr val="bg1"/>
                </a:solidFill>
              </a:rPr>
              <a:t>незаменимый способ в том</a:t>
            </a:r>
            <a:r>
              <a:rPr lang="ru-RU" b="1" dirty="0" smtClean="0">
                <a:solidFill>
                  <a:schemeClr val="bg1"/>
                </a:solidFill>
              </a:rPr>
              <a:t>, чтобы </a:t>
            </a:r>
            <a:r>
              <a:rPr lang="ru-RU" b="1" dirty="0">
                <a:solidFill>
                  <a:schemeClr val="bg1"/>
                </a:solidFill>
              </a:rPr>
              <a:t>успокоить плачущего ребенка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575" y="1485898"/>
            <a:ext cx="5143500" cy="52578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4" y="1485899"/>
            <a:ext cx="5800726" cy="525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0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-20210114-WA00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10100" y="1257300"/>
            <a:ext cx="6984483" cy="518160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3350" y="285750"/>
            <a:ext cx="110775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Использование фольклора в режимных моментах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5275" y="1257300"/>
            <a:ext cx="45624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>
                <a:solidFill>
                  <a:schemeClr val="bg1"/>
                </a:solidFill>
              </a:rPr>
              <a:t>“</a:t>
            </a:r>
            <a:r>
              <a:rPr lang="ru-RU" sz="2000" b="1" i="1" dirty="0" smtClean="0">
                <a:solidFill>
                  <a:schemeClr val="bg1"/>
                </a:solidFill>
              </a:rPr>
              <a:t> </a:t>
            </a:r>
            <a:r>
              <a:rPr lang="ru-RU" sz="2000" b="1" i="1" dirty="0">
                <a:solidFill>
                  <a:schemeClr val="bg1"/>
                </a:solidFill>
              </a:rPr>
              <a:t>Водичка, водичка</a:t>
            </a:r>
            <a:endParaRPr lang="ru-RU" sz="2000" i="1" dirty="0">
              <a:solidFill>
                <a:schemeClr val="bg1"/>
              </a:solidFill>
            </a:endParaRPr>
          </a:p>
          <a:p>
            <a:r>
              <a:rPr lang="ru-RU" sz="2000" b="1" i="1" dirty="0">
                <a:solidFill>
                  <a:schemeClr val="bg1"/>
                </a:solidFill>
              </a:rPr>
              <a:t>Умой мое личико,</a:t>
            </a:r>
            <a:endParaRPr lang="ru-RU" sz="2000" i="1" dirty="0">
              <a:solidFill>
                <a:schemeClr val="bg1"/>
              </a:solidFill>
            </a:endParaRPr>
          </a:p>
          <a:p>
            <a:r>
              <a:rPr lang="ru-RU" sz="2000" b="1" i="1" dirty="0">
                <a:solidFill>
                  <a:schemeClr val="bg1"/>
                </a:solidFill>
              </a:rPr>
              <a:t>Чтобы глазоньки блестели,</a:t>
            </a:r>
            <a:endParaRPr lang="ru-RU" sz="2000" i="1" dirty="0">
              <a:solidFill>
                <a:schemeClr val="bg1"/>
              </a:solidFill>
            </a:endParaRPr>
          </a:p>
          <a:p>
            <a:r>
              <a:rPr lang="ru-RU" sz="2000" b="1" i="1" dirty="0">
                <a:solidFill>
                  <a:schemeClr val="bg1"/>
                </a:solidFill>
              </a:rPr>
              <a:t>Чтобы щечки краснели,</a:t>
            </a:r>
            <a:endParaRPr lang="ru-RU" sz="2000" i="1" dirty="0">
              <a:solidFill>
                <a:schemeClr val="bg1"/>
              </a:solidFill>
            </a:endParaRPr>
          </a:p>
          <a:p>
            <a:r>
              <a:rPr lang="ru-RU" sz="2000" b="1" i="1" dirty="0">
                <a:solidFill>
                  <a:schemeClr val="bg1"/>
                </a:solidFill>
              </a:rPr>
              <a:t>Чтоб смеялся роток,</a:t>
            </a:r>
            <a:endParaRPr lang="ru-RU" sz="2000" i="1" dirty="0">
              <a:solidFill>
                <a:schemeClr val="bg1"/>
              </a:solidFill>
            </a:endParaRPr>
          </a:p>
          <a:p>
            <a:r>
              <a:rPr lang="ru-RU" sz="2000" b="1" i="1" dirty="0">
                <a:solidFill>
                  <a:schemeClr val="bg1"/>
                </a:solidFill>
              </a:rPr>
              <a:t>Чтоб кусался зубок</a:t>
            </a:r>
            <a:r>
              <a:rPr lang="ru-RU" sz="2000" b="1" i="1" dirty="0" smtClean="0">
                <a:solidFill>
                  <a:schemeClr val="bg1"/>
                </a:solidFill>
              </a:rPr>
              <a:t>.</a:t>
            </a:r>
            <a:r>
              <a:rPr lang="en-US" sz="2000" b="1" i="1" dirty="0" smtClean="0">
                <a:solidFill>
                  <a:schemeClr val="bg1"/>
                </a:solidFill>
              </a:rPr>
              <a:t>”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2425" y="3657600"/>
            <a:ext cx="473392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bg1"/>
                </a:solidFill>
              </a:rPr>
              <a:t>Выходи, водица</a:t>
            </a:r>
          </a:p>
          <a:p>
            <a:r>
              <a:rPr lang="ru-RU" sz="2000" b="1" i="1" dirty="0">
                <a:solidFill>
                  <a:schemeClr val="bg1"/>
                </a:solidFill>
              </a:rPr>
              <a:t>Мы пришли умыться</a:t>
            </a:r>
          </a:p>
          <a:p>
            <a:r>
              <a:rPr lang="ru-RU" sz="2000" b="1" i="1" dirty="0">
                <a:solidFill>
                  <a:schemeClr val="bg1"/>
                </a:solidFill>
              </a:rPr>
              <a:t>Лейся на ладошку</a:t>
            </a:r>
          </a:p>
          <a:p>
            <a:r>
              <a:rPr lang="ru-RU" sz="2000" b="1" i="1" dirty="0">
                <a:solidFill>
                  <a:schemeClr val="bg1"/>
                </a:solidFill>
              </a:rPr>
              <a:t>По -нем на ножку</a:t>
            </a:r>
          </a:p>
          <a:p>
            <a:r>
              <a:rPr lang="ru-RU" sz="2000" b="1" i="1" dirty="0">
                <a:solidFill>
                  <a:schemeClr val="bg1"/>
                </a:solidFill>
              </a:rPr>
              <a:t>Лейся</a:t>
            </a:r>
            <a:r>
              <a:rPr lang="ru-RU" sz="2000" b="1" i="1" dirty="0" smtClean="0">
                <a:solidFill>
                  <a:schemeClr val="bg1"/>
                </a:solidFill>
              </a:rPr>
              <a:t>, лейся</a:t>
            </a:r>
            <a:r>
              <a:rPr lang="ru-RU" sz="2000" b="1" i="1" dirty="0">
                <a:solidFill>
                  <a:schemeClr val="bg1"/>
                </a:solidFill>
              </a:rPr>
              <a:t>, лейся</a:t>
            </a:r>
          </a:p>
          <a:p>
            <a:r>
              <a:rPr lang="ru-RU" sz="2000" b="1" i="1" dirty="0">
                <a:solidFill>
                  <a:schemeClr val="bg1"/>
                </a:solidFill>
              </a:rPr>
              <a:t>По –</a:t>
            </a:r>
            <a:r>
              <a:rPr lang="ru-RU" sz="2000" b="1" i="1" dirty="0" err="1">
                <a:solidFill>
                  <a:schemeClr val="bg1"/>
                </a:solidFill>
              </a:rPr>
              <a:t>сме</a:t>
            </a:r>
            <a:r>
              <a:rPr lang="ru-RU" sz="2000" b="1" i="1" dirty="0">
                <a:solidFill>
                  <a:schemeClr val="bg1"/>
                </a:solidFill>
              </a:rPr>
              <a:t>-лей…</a:t>
            </a:r>
          </a:p>
          <a:p>
            <a:r>
              <a:rPr lang="ru-RU" sz="2000" b="1" i="1" dirty="0">
                <a:solidFill>
                  <a:schemeClr val="bg1"/>
                </a:solidFill>
              </a:rPr>
              <a:t>Тоня</a:t>
            </a:r>
            <a:r>
              <a:rPr lang="ru-RU" sz="2000" b="1" i="1" dirty="0" smtClean="0">
                <a:solidFill>
                  <a:schemeClr val="bg1"/>
                </a:solidFill>
              </a:rPr>
              <a:t>, умывайся веселей</a:t>
            </a:r>
            <a:r>
              <a:rPr lang="ru-RU" sz="2400" b="1" i="1" dirty="0" smtClean="0">
                <a:solidFill>
                  <a:schemeClr val="bg1"/>
                </a:solidFill>
              </a:rPr>
              <a:t>.</a:t>
            </a:r>
            <a:endParaRPr lang="ru-RU" sz="2400" b="1" i="1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72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14575" y="200025"/>
            <a:ext cx="7143750" cy="22955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>
                <a:solidFill>
                  <a:schemeClr val="bg1"/>
                </a:solidFill>
              </a:rPr>
              <a:t>Это ложка, это чашка.</a:t>
            </a:r>
            <a:endParaRPr lang="ru-RU" sz="3600" dirty="0">
              <a:solidFill>
                <a:schemeClr val="bg1"/>
              </a:solidFill>
            </a:endParaRPr>
          </a:p>
          <a:p>
            <a:r>
              <a:rPr lang="ru-RU" sz="3600" b="1" dirty="0">
                <a:solidFill>
                  <a:schemeClr val="bg1"/>
                </a:solidFill>
              </a:rPr>
              <a:t>В чашке ри</a:t>
            </a:r>
            <a:r>
              <a:rPr lang="ru-RU" sz="4000" b="1" dirty="0">
                <a:solidFill>
                  <a:schemeClr val="bg1"/>
                </a:solidFill>
              </a:rPr>
              <a:t>со</a:t>
            </a:r>
            <a:r>
              <a:rPr lang="ru-RU" sz="3600" b="1" dirty="0">
                <a:solidFill>
                  <a:schemeClr val="bg1"/>
                </a:solidFill>
              </a:rPr>
              <a:t>вая кашка,</a:t>
            </a:r>
            <a:endParaRPr lang="ru-RU" sz="3600" dirty="0">
              <a:solidFill>
                <a:schemeClr val="bg1"/>
              </a:solidFill>
            </a:endParaRPr>
          </a:p>
          <a:p>
            <a:r>
              <a:rPr lang="ru-RU" sz="3600" b="1" dirty="0">
                <a:solidFill>
                  <a:schemeClr val="bg1"/>
                </a:solidFill>
              </a:rPr>
              <a:t>Ложка в чашке побывала,</a:t>
            </a:r>
            <a:endParaRPr lang="ru-RU" sz="3600" dirty="0">
              <a:solidFill>
                <a:schemeClr val="bg1"/>
              </a:solidFill>
            </a:endParaRPr>
          </a:p>
          <a:p>
            <a:r>
              <a:rPr lang="ru-RU" sz="3600" b="1" dirty="0">
                <a:solidFill>
                  <a:schemeClr val="bg1"/>
                </a:solidFill>
              </a:rPr>
              <a:t>Каши рисовой  не стало</a:t>
            </a:r>
            <a:r>
              <a:rPr lang="ru-RU" dirty="0">
                <a:solidFill>
                  <a:schemeClr val="bg1"/>
                </a:solidFill>
              </a:rPr>
              <a:t> </a:t>
            </a:r>
            <a:r>
              <a:rPr lang="ru-RU" b="1" dirty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3" y="2720527"/>
            <a:ext cx="4829177" cy="40136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25" y="2720528"/>
            <a:ext cx="5429250" cy="401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08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0525" y="333375"/>
            <a:ext cx="4705349" cy="61150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bg1"/>
                </a:solidFill>
              </a:rPr>
              <a:t>Колыбельная, как форма народного поэтического творчества, содержит в себе большие возможности в формировании фонематического восприятия, чему способствует особая интонационная организация (напевное выделение голосом гласных звуков, медленный темп и т.п.), наличие повторяющихся фонем, звукосочетаний, звукоподражаний. Колыбельные песни позволяют запоминать слова и формы слов, словосочетания, осваивать лексическую сторону речи</a:t>
            </a:r>
            <a:r>
              <a:rPr lang="ru-RU" b="1" dirty="0"/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423" y="2384154"/>
            <a:ext cx="4124327" cy="43375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300" y="180974"/>
            <a:ext cx="3105149" cy="386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2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flipH="1">
            <a:off x="7639048" y="2085975"/>
            <a:ext cx="43338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  Ай </a:t>
            </a:r>
            <a:r>
              <a:rPr lang="ru-RU" sz="2400" b="1" dirty="0" err="1" smtClean="0">
                <a:solidFill>
                  <a:schemeClr val="bg1"/>
                </a:solidFill>
              </a:rPr>
              <a:t>качи</a:t>
            </a:r>
            <a:r>
              <a:rPr lang="ru-RU" sz="2400" b="1" dirty="0" smtClean="0">
                <a:solidFill>
                  <a:schemeClr val="bg1"/>
                </a:solidFill>
              </a:rPr>
              <a:t> , </a:t>
            </a:r>
            <a:r>
              <a:rPr lang="ru-RU" sz="2400" b="1" dirty="0" err="1" smtClean="0">
                <a:solidFill>
                  <a:schemeClr val="bg1"/>
                </a:solidFill>
              </a:rPr>
              <a:t>качи</a:t>
            </a:r>
            <a:r>
              <a:rPr lang="ru-RU" sz="2400" b="1" dirty="0" smtClean="0">
                <a:solidFill>
                  <a:schemeClr val="bg1"/>
                </a:solidFill>
              </a:rPr>
              <a:t> , </a:t>
            </a:r>
            <a:r>
              <a:rPr lang="ru-RU" sz="2400" b="1" dirty="0" err="1" smtClean="0">
                <a:solidFill>
                  <a:schemeClr val="bg1"/>
                </a:solidFill>
              </a:rPr>
              <a:t>качи</a:t>
            </a:r>
            <a:r>
              <a:rPr lang="ru-RU" sz="2400" b="1" dirty="0" smtClean="0">
                <a:solidFill>
                  <a:schemeClr val="bg1"/>
                </a:solidFill>
              </a:rPr>
              <a:t> ,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Прилетели к нам грачи,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Прилетели поглядели,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На ворота наши сели.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Ворота - то скрип , скрип,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А Николка спит , спит.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А-а -а-а-а-а-а-а-а,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А Николка спит , спит.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9" y="200025"/>
            <a:ext cx="6638926" cy="637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19926" y="361950"/>
            <a:ext cx="4733924" cy="57435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Во время прогулок…</a:t>
            </a:r>
          </a:p>
          <a:p>
            <a:endParaRPr lang="ru-RU" sz="2800" b="1" dirty="0" smtClean="0">
              <a:solidFill>
                <a:schemeClr val="bg1"/>
              </a:solidFill>
            </a:endParaRPr>
          </a:p>
          <a:p>
            <a:r>
              <a:rPr lang="ru-RU" sz="2800" b="1" dirty="0">
                <a:solidFill>
                  <a:schemeClr val="bg1"/>
                </a:solidFill>
              </a:rPr>
              <a:t>Приходи</a:t>
            </a:r>
            <a:r>
              <a:rPr lang="ru-RU" sz="2800" b="1" dirty="0" smtClean="0">
                <a:solidFill>
                  <a:schemeClr val="bg1"/>
                </a:solidFill>
              </a:rPr>
              <a:t>, зима</a:t>
            </a:r>
            <a:endParaRPr lang="ru-RU" sz="2800" b="1" dirty="0">
              <a:solidFill>
                <a:schemeClr val="bg1"/>
              </a:solidFill>
            </a:endParaRPr>
          </a:p>
          <a:p>
            <a:r>
              <a:rPr lang="ru-RU" sz="2800" b="1" dirty="0">
                <a:solidFill>
                  <a:schemeClr val="bg1"/>
                </a:solidFill>
              </a:rPr>
              <a:t>Приходи</a:t>
            </a:r>
            <a:r>
              <a:rPr lang="ru-RU" sz="2800" b="1" dirty="0" smtClean="0">
                <a:solidFill>
                  <a:schemeClr val="bg1"/>
                </a:solidFill>
              </a:rPr>
              <a:t>, красна</a:t>
            </a:r>
            <a:endParaRPr lang="ru-RU" sz="2800" b="1" dirty="0">
              <a:solidFill>
                <a:schemeClr val="bg1"/>
              </a:solidFill>
            </a:endParaRPr>
          </a:p>
          <a:p>
            <a:r>
              <a:rPr lang="ru-RU" sz="2800" b="1" dirty="0">
                <a:solidFill>
                  <a:schemeClr val="bg1"/>
                </a:solidFill>
              </a:rPr>
              <a:t>С </a:t>
            </a:r>
            <a:r>
              <a:rPr lang="ru-RU" sz="2800" b="1" dirty="0" smtClean="0">
                <a:solidFill>
                  <a:schemeClr val="bg1"/>
                </a:solidFill>
              </a:rPr>
              <a:t>морозами трескучими</a:t>
            </a:r>
            <a:endParaRPr lang="ru-RU" sz="2800" b="1" dirty="0">
              <a:solidFill>
                <a:schemeClr val="bg1"/>
              </a:solidFill>
            </a:endParaRPr>
          </a:p>
          <a:p>
            <a:r>
              <a:rPr lang="ru-RU" sz="2800" b="1" dirty="0">
                <a:solidFill>
                  <a:schemeClr val="bg1"/>
                </a:solidFill>
              </a:rPr>
              <a:t>Снегами </a:t>
            </a:r>
            <a:r>
              <a:rPr lang="ru-RU" sz="2800" b="1" dirty="0" smtClean="0">
                <a:solidFill>
                  <a:schemeClr val="bg1"/>
                </a:solidFill>
              </a:rPr>
              <a:t>сыпучими</a:t>
            </a:r>
            <a:endParaRPr lang="ru-RU" sz="2800" b="1" dirty="0">
              <a:solidFill>
                <a:schemeClr val="bg1"/>
              </a:solidFill>
            </a:endParaRPr>
          </a:p>
          <a:p>
            <a:r>
              <a:rPr lang="ru-RU" sz="2800" b="1" dirty="0">
                <a:solidFill>
                  <a:schemeClr val="bg1"/>
                </a:solidFill>
              </a:rPr>
              <a:t>С Рождеством</a:t>
            </a:r>
            <a:r>
              <a:rPr lang="ru-RU" sz="2800" b="1" dirty="0" smtClean="0">
                <a:solidFill>
                  <a:schemeClr val="bg1"/>
                </a:solidFill>
              </a:rPr>
              <a:t>, колядой</a:t>
            </a:r>
            <a:endParaRPr lang="ru-RU" sz="2800" b="1" dirty="0">
              <a:solidFill>
                <a:schemeClr val="bg1"/>
              </a:solidFill>
            </a:endParaRPr>
          </a:p>
          <a:p>
            <a:r>
              <a:rPr lang="ru-RU" sz="2800" b="1" dirty="0">
                <a:solidFill>
                  <a:schemeClr val="bg1"/>
                </a:solidFill>
              </a:rPr>
              <a:t>С </a:t>
            </a:r>
            <a:r>
              <a:rPr lang="ru-RU" sz="2800" b="1" dirty="0" smtClean="0">
                <a:solidFill>
                  <a:schemeClr val="bg1"/>
                </a:solidFill>
              </a:rPr>
              <a:t>Масленицей молодой</a:t>
            </a:r>
            <a:endParaRPr lang="ru-RU" sz="2800" b="1" dirty="0"/>
          </a:p>
          <a:p>
            <a:endParaRPr lang="ru-RU" sz="2800" b="1" dirty="0"/>
          </a:p>
        </p:txBody>
      </p:sp>
      <p:pic>
        <p:nvPicPr>
          <p:cNvPr id="3" name="VID-20210114-WA00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501" y="209549"/>
            <a:ext cx="5810249" cy="629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1950" y="457201"/>
            <a:ext cx="4648200" cy="622858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Мороз, мороз,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Не бей наш овёс.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А бей клён и дуб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Да волчий зуб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3" name="VID-20210114-WA00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9959" y="457201"/>
            <a:ext cx="5642366" cy="622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2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3500" y="219075"/>
            <a:ext cx="9906000" cy="18097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Также  фольклор используется на утренниках, развлечениях в форме инсценировок</a:t>
            </a:r>
            <a:r>
              <a:rPr lang="ru-RU" sz="2800" b="1" dirty="0" smtClean="0">
                <a:solidFill>
                  <a:schemeClr val="bg1"/>
                </a:solidFill>
              </a:rPr>
              <a:t>, </a:t>
            </a:r>
            <a:r>
              <a:rPr lang="ru-RU" sz="2800" b="1" dirty="0">
                <a:solidFill>
                  <a:schemeClr val="bg1"/>
                </a:solidFill>
              </a:rPr>
              <a:t>народных игр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5" y="2371725"/>
            <a:ext cx="5381625" cy="42100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2371725"/>
            <a:ext cx="5419726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12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523875"/>
            <a:ext cx="5200650" cy="593407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391275" y="333375"/>
            <a:ext cx="538162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i="1" dirty="0">
                <a:solidFill>
                  <a:schemeClr val="bg1"/>
                </a:solidFill>
              </a:rPr>
              <a:t>Список использованных </a:t>
            </a:r>
            <a:r>
              <a:rPr lang="ru-RU" sz="3200" b="1" i="1" dirty="0" smtClean="0">
                <a:solidFill>
                  <a:schemeClr val="bg1"/>
                </a:solidFill>
              </a:rPr>
              <a:t>литературы</a:t>
            </a:r>
          </a:p>
          <a:p>
            <a:pPr>
              <a:defRPr/>
            </a:pPr>
            <a:endParaRPr lang="ru-RU" sz="3200" b="1" i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</a:rPr>
              <a:t>1.</a:t>
            </a:r>
            <a:r>
              <a:rPr lang="en-US" sz="2400" b="1" dirty="0">
                <a:solidFill>
                  <a:schemeClr val="bg1"/>
                </a:solidFill>
              </a:rPr>
              <a:t>’’</a:t>
            </a:r>
            <a:r>
              <a:rPr lang="ru-RU" sz="2400" b="1" dirty="0">
                <a:solidFill>
                  <a:schemeClr val="bg1"/>
                </a:solidFill>
              </a:rPr>
              <a:t>1000 стихов, считалок, скороговорок</a:t>
            </a:r>
          </a:p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</a:rPr>
              <a:t>,пословиц</a:t>
            </a:r>
            <a:r>
              <a:rPr lang="en-US" sz="2400" b="1" dirty="0">
                <a:solidFill>
                  <a:schemeClr val="bg1"/>
                </a:solidFill>
              </a:rPr>
              <a:t>’’ </a:t>
            </a:r>
            <a:r>
              <a:rPr lang="ru-RU" sz="2400" b="1" dirty="0">
                <a:solidFill>
                  <a:schemeClr val="bg1"/>
                </a:solidFill>
              </a:rPr>
              <a:t>В.Г.Дмитриева,2012 г.</a:t>
            </a:r>
            <a:endParaRPr lang="en-US" sz="2400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</a:rPr>
              <a:t>2.’’</a:t>
            </a:r>
            <a:r>
              <a:rPr lang="ru-RU" sz="2400" b="1" dirty="0">
                <a:solidFill>
                  <a:schemeClr val="bg1"/>
                </a:solidFill>
              </a:rPr>
              <a:t>Барашек Беленький </a:t>
            </a:r>
            <a:r>
              <a:rPr lang="en-US" sz="2400" b="1" dirty="0">
                <a:solidFill>
                  <a:schemeClr val="bg1"/>
                </a:solidFill>
              </a:rPr>
              <a:t>‘’ </a:t>
            </a:r>
            <a:r>
              <a:rPr lang="ru-RU" sz="2400" b="1" dirty="0" err="1">
                <a:solidFill>
                  <a:schemeClr val="bg1"/>
                </a:solidFill>
              </a:rPr>
              <a:t>Потешки</a:t>
            </a:r>
            <a:r>
              <a:rPr lang="ru-RU" sz="2400" b="1" dirty="0">
                <a:solidFill>
                  <a:schemeClr val="bg1"/>
                </a:solidFill>
              </a:rPr>
              <a:t> ,Издательство </a:t>
            </a:r>
            <a:r>
              <a:rPr lang="en-US" sz="2400" b="1" dirty="0">
                <a:solidFill>
                  <a:schemeClr val="bg1"/>
                </a:solidFill>
              </a:rPr>
              <a:t>‘’</a:t>
            </a:r>
            <a:r>
              <a:rPr lang="ru-RU" sz="2400" b="1" dirty="0">
                <a:solidFill>
                  <a:schemeClr val="bg1"/>
                </a:solidFill>
              </a:rPr>
              <a:t>РОСМЭН</a:t>
            </a:r>
            <a:r>
              <a:rPr lang="en-US" sz="2400" b="1" dirty="0">
                <a:solidFill>
                  <a:schemeClr val="bg1"/>
                </a:solidFill>
              </a:rPr>
              <a:t>’’</a:t>
            </a:r>
            <a:endParaRPr lang="ru-RU" sz="2400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</a:rPr>
              <a:t>3.</a:t>
            </a:r>
            <a:r>
              <a:rPr lang="en-US" sz="2400" b="1" dirty="0">
                <a:solidFill>
                  <a:schemeClr val="bg1"/>
                </a:solidFill>
              </a:rPr>
              <a:t>’’</a:t>
            </a:r>
            <a:r>
              <a:rPr lang="ru-RU" sz="2400" b="1" dirty="0">
                <a:solidFill>
                  <a:schemeClr val="bg1"/>
                </a:solidFill>
              </a:rPr>
              <a:t>Топ-топ </a:t>
            </a:r>
            <a:r>
              <a:rPr lang="ru-RU" sz="2400" b="1" dirty="0" err="1">
                <a:solidFill>
                  <a:schemeClr val="bg1"/>
                </a:solidFill>
              </a:rPr>
              <a:t>топотушки</a:t>
            </a:r>
            <a:r>
              <a:rPr lang="en-US" sz="2400" b="1" dirty="0">
                <a:solidFill>
                  <a:schemeClr val="bg1"/>
                </a:solidFill>
              </a:rPr>
              <a:t>’’ </a:t>
            </a:r>
            <a:endParaRPr lang="ru-RU" sz="2400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</a:rPr>
              <a:t>4.</a:t>
            </a:r>
            <a:r>
              <a:rPr lang="en-US" sz="2400" b="1" dirty="0">
                <a:solidFill>
                  <a:schemeClr val="bg1"/>
                </a:solidFill>
              </a:rPr>
              <a:t>’’</a:t>
            </a:r>
            <a:r>
              <a:rPr lang="ru-RU" sz="2400" b="1" dirty="0">
                <a:solidFill>
                  <a:schemeClr val="bg1"/>
                </a:solidFill>
              </a:rPr>
              <a:t>Курочка Ряба</a:t>
            </a:r>
            <a:r>
              <a:rPr lang="en-US" sz="2400" b="1" dirty="0">
                <a:solidFill>
                  <a:schemeClr val="bg1"/>
                </a:solidFill>
              </a:rPr>
              <a:t>’’ </a:t>
            </a:r>
            <a:r>
              <a:rPr lang="ru-RU" sz="2400" b="1" dirty="0">
                <a:solidFill>
                  <a:schemeClr val="bg1"/>
                </a:solidFill>
              </a:rPr>
              <a:t>Издательство </a:t>
            </a:r>
            <a:r>
              <a:rPr lang="en-US" sz="2400" b="1" dirty="0">
                <a:solidFill>
                  <a:schemeClr val="bg1"/>
                </a:solidFill>
              </a:rPr>
              <a:t> ‘’</a:t>
            </a:r>
            <a:r>
              <a:rPr lang="ru-RU" sz="2400" b="1" dirty="0" err="1">
                <a:solidFill>
                  <a:schemeClr val="bg1"/>
                </a:solidFill>
              </a:rPr>
              <a:t>Линг</a:t>
            </a:r>
            <a:r>
              <a:rPr lang="en-US" sz="2400" b="1" dirty="0">
                <a:solidFill>
                  <a:schemeClr val="bg1"/>
                </a:solidFill>
              </a:rPr>
              <a:t>’’</a:t>
            </a:r>
            <a:endParaRPr lang="ru-RU" sz="2400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</a:rPr>
              <a:t>5.</a:t>
            </a:r>
            <a:r>
              <a:rPr lang="en-US" sz="2400" b="1" dirty="0">
                <a:solidFill>
                  <a:schemeClr val="bg1"/>
                </a:solidFill>
              </a:rPr>
              <a:t>’’</a:t>
            </a:r>
            <a:r>
              <a:rPr lang="ru-RU" sz="2400" b="1" dirty="0">
                <a:solidFill>
                  <a:schemeClr val="bg1"/>
                </a:solidFill>
              </a:rPr>
              <a:t>Теремок</a:t>
            </a:r>
            <a:r>
              <a:rPr lang="en-US" sz="2400" b="1" dirty="0">
                <a:solidFill>
                  <a:schemeClr val="bg1"/>
                </a:solidFill>
              </a:rPr>
              <a:t>’’</a:t>
            </a:r>
            <a:r>
              <a:rPr lang="ru-RU" sz="2400" b="1" dirty="0">
                <a:solidFill>
                  <a:schemeClr val="bg1"/>
                </a:solidFill>
              </a:rPr>
              <a:t> Издательство </a:t>
            </a:r>
            <a:r>
              <a:rPr lang="en-US" sz="2400" b="1" dirty="0">
                <a:solidFill>
                  <a:schemeClr val="bg1"/>
                </a:solidFill>
              </a:rPr>
              <a:t>‘’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Астрель</a:t>
            </a:r>
            <a:r>
              <a:rPr lang="en-US" sz="2400" b="1" dirty="0">
                <a:solidFill>
                  <a:schemeClr val="bg1"/>
                </a:solidFill>
              </a:rPr>
              <a:t>’’</a:t>
            </a:r>
          </a:p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</a:rPr>
              <a:t>6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  <a:r>
              <a:rPr lang="ru-RU" sz="2400" b="1" dirty="0" err="1">
                <a:solidFill>
                  <a:schemeClr val="bg1"/>
                </a:solidFill>
              </a:rPr>
              <a:t>К.Д.Ушинский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‘’</a:t>
            </a:r>
            <a:r>
              <a:rPr lang="ru-RU" sz="2400" b="1" dirty="0">
                <a:solidFill>
                  <a:schemeClr val="bg1"/>
                </a:solidFill>
              </a:rPr>
              <a:t>Родное слово</a:t>
            </a:r>
            <a:r>
              <a:rPr lang="en-US" sz="2400" b="1" dirty="0">
                <a:solidFill>
                  <a:schemeClr val="bg1"/>
                </a:solidFill>
              </a:rPr>
              <a:t>’’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90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025" y="2514599"/>
            <a:ext cx="5867400" cy="41052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09975" y="209551"/>
            <a:ext cx="7562850" cy="18097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“</a:t>
            </a:r>
            <a:r>
              <a:rPr lang="ru-RU" sz="3600" dirty="0" smtClean="0">
                <a:solidFill>
                  <a:schemeClr val="bg1"/>
                </a:solidFill>
              </a:rPr>
              <a:t>Мудрость предков –</a:t>
            </a:r>
            <a:r>
              <a:rPr lang="ru-RU" sz="3600" dirty="0" err="1" smtClean="0">
                <a:solidFill>
                  <a:schemeClr val="bg1"/>
                </a:solidFill>
              </a:rPr>
              <a:t>зерколо</a:t>
            </a:r>
            <a:r>
              <a:rPr lang="ru-RU" sz="3600" dirty="0" smtClean="0">
                <a:solidFill>
                  <a:schemeClr val="bg1"/>
                </a:solidFill>
              </a:rPr>
              <a:t> для потомков</a:t>
            </a:r>
            <a:r>
              <a:rPr lang="en-US" sz="3600" dirty="0" smtClean="0">
                <a:solidFill>
                  <a:schemeClr val="bg1"/>
                </a:solidFill>
              </a:rPr>
              <a:t>”</a:t>
            </a:r>
            <a:r>
              <a:rPr lang="ru-RU" sz="3600" dirty="0" smtClean="0">
                <a:solidFill>
                  <a:schemeClr val="bg1"/>
                </a:solidFill>
              </a:rPr>
              <a:t> К.Д Ушинский 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2133600"/>
            <a:ext cx="3971925" cy="46577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“</a:t>
            </a:r>
            <a:r>
              <a:rPr lang="ru-RU" sz="2800" dirty="0" smtClean="0">
                <a:solidFill>
                  <a:schemeClr val="bg1"/>
                </a:solidFill>
              </a:rPr>
              <a:t>В каждом ребенке дремлет птица , которую нужно разбудить для полета. Творчество – вот  имя этой волшебной птицы. </a:t>
            </a:r>
            <a:r>
              <a:rPr lang="en-US" sz="2800" dirty="0" smtClean="0">
                <a:solidFill>
                  <a:schemeClr val="bg1"/>
                </a:solidFill>
              </a:rPr>
              <a:t>“  </a:t>
            </a:r>
            <a:r>
              <a:rPr lang="ru-RU" sz="2800" dirty="0" smtClean="0">
                <a:solidFill>
                  <a:schemeClr val="bg1"/>
                </a:solidFill>
              </a:rPr>
              <a:t>В.А. Сухомлинский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50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95525" y="142875"/>
            <a:ext cx="8201025" cy="857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Работа с родителями</a:t>
            </a:r>
            <a:endParaRPr lang="ru-RU" sz="4400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24200" y="11766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Одним из важнейших направлений в деятельности педагога по развитию речи детей является взаимодействие с родителями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24199" y="2447925"/>
            <a:ext cx="6096001" cy="10382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u="sng" dirty="0" smtClean="0">
                <a:solidFill>
                  <a:schemeClr val="bg1"/>
                </a:solidFill>
              </a:rPr>
              <a:t>Беседа с родителями:</a:t>
            </a:r>
          </a:p>
          <a:p>
            <a:pPr algn="ctr"/>
            <a:r>
              <a:rPr lang="ru-RU" b="1" i="1" u="sng" dirty="0" smtClean="0"/>
              <a:t> </a:t>
            </a:r>
            <a:r>
              <a:rPr lang="ru-RU" b="1" i="1" u="sng" dirty="0" smtClean="0">
                <a:solidFill>
                  <a:schemeClr val="bg1"/>
                </a:solidFill>
              </a:rPr>
              <a:t>«Роль устного народного творчества в жизни дошкольников»</a:t>
            </a:r>
            <a:endParaRPr lang="ru-RU" b="1" i="1" u="sng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24199" y="3834110"/>
            <a:ext cx="6096001" cy="11334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u="sng" dirty="0" smtClean="0">
                <a:solidFill>
                  <a:schemeClr val="bg1"/>
                </a:solidFill>
              </a:rPr>
              <a:t>Консультация для  родителей : </a:t>
            </a:r>
          </a:p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«Фольклор и его значение в развитии</a:t>
            </a:r>
          </a:p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 речи  дошкольников</a:t>
            </a:r>
            <a:endParaRPr lang="ru-RU" b="1" i="1" u="sng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24199" y="5400676"/>
            <a:ext cx="6096001" cy="1219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u="sng" dirty="0" smtClean="0">
                <a:solidFill>
                  <a:schemeClr val="bg1"/>
                </a:solidFill>
              </a:rPr>
              <a:t>Консультация для родителей</a:t>
            </a:r>
            <a:r>
              <a:rPr lang="ru-RU" i="1" u="sng" dirty="0" smtClean="0">
                <a:solidFill>
                  <a:schemeClr val="bg1"/>
                </a:solidFill>
              </a:rPr>
              <a:t>: </a:t>
            </a:r>
          </a:p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«Народные игры  как средство  духовно-нравственного воспитания» 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98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19225" y="472558"/>
            <a:ext cx="81057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>
                <a:solidFill>
                  <a:srgbClr val="FD1313"/>
                </a:solidFill>
                <a:latin typeface="Arial" charset="0"/>
              </a:rPr>
              <a:t>Результаты:</a:t>
            </a:r>
            <a:endParaRPr lang="ru-RU" sz="4800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57249" y="1303554"/>
            <a:ext cx="10810875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endParaRPr lang="ru-RU" sz="3200" dirty="0" smtClean="0">
              <a:solidFill>
                <a:schemeClr val="bg1"/>
              </a:solidFill>
              <a:latin typeface="Arial" charset="0"/>
            </a:endParaRPr>
          </a:p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bg1"/>
                </a:solidFill>
                <a:latin typeface="Arial" charset="0"/>
              </a:rPr>
              <a:t>* </a:t>
            </a:r>
            <a:r>
              <a:rPr lang="ru-RU" sz="2800" dirty="0">
                <a:solidFill>
                  <a:schemeClr val="bg1"/>
                </a:solidFill>
                <a:latin typeface="Arial" charset="0"/>
              </a:rPr>
              <a:t>у детей появился интерес к народному творчеству, художественной литературе;</a:t>
            </a:r>
          </a:p>
          <a:p>
            <a:pPr algn="ctr">
              <a:lnSpc>
                <a:spcPct val="90000"/>
              </a:lnSpc>
              <a:buFont typeface="Arial" charset="0"/>
              <a:buChar char="•"/>
            </a:pPr>
            <a:endParaRPr lang="ru-RU" sz="2800" dirty="0">
              <a:solidFill>
                <a:schemeClr val="bg1"/>
              </a:solidFill>
              <a:latin typeface="Arial" charset="0"/>
            </a:endParaRPr>
          </a:p>
          <a:p>
            <a:pPr algn="ctr">
              <a:lnSpc>
                <a:spcPct val="90000"/>
              </a:lnSpc>
            </a:pPr>
            <a:r>
              <a:rPr lang="ru-RU" sz="2800" dirty="0">
                <a:solidFill>
                  <a:schemeClr val="bg1"/>
                </a:solidFill>
                <a:latin typeface="Arial" charset="0"/>
              </a:rPr>
              <a:t>* обогатился словарный запас детей новыми словами, образными выражениями, употребляющимися в произведениях устного народного творчества;</a:t>
            </a:r>
          </a:p>
          <a:p>
            <a:pPr algn="ctr">
              <a:lnSpc>
                <a:spcPct val="90000"/>
              </a:lnSpc>
            </a:pPr>
            <a:r>
              <a:rPr lang="ru-RU" sz="2800" dirty="0">
                <a:solidFill>
                  <a:schemeClr val="bg1"/>
                </a:solidFill>
                <a:latin typeface="Arial" charset="0"/>
              </a:rPr>
              <a:t> * речь детей стала более выразительной, эмоционально-окрашенной;</a:t>
            </a:r>
          </a:p>
          <a:p>
            <a:pPr algn="ctr">
              <a:lnSpc>
                <a:spcPct val="90000"/>
              </a:lnSpc>
            </a:pPr>
            <a:endParaRPr lang="ru-RU" sz="2800" dirty="0">
              <a:solidFill>
                <a:schemeClr val="bg1"/>
              </a:solidFill>
              <a:latin typeface="Arial" charset="0"/>
            </a:endParaRPr>
          </a:p>
          <a:p>
            <a:pPr algn="ctr">
              <a:lnSpc>
                <a:spcPct val="90000"/>
              </a:lnSpc>
            </a:pPr>
            <a:r>
              <a:rPr lang="ru-RU" sz="2800" dirty="0">
                <a:solidFill>
                  <a:schemeClr val="bg1"/>
                </a:solidFill>
                <a:latin typeface="Arial" charset="0"/>
              </a:rPr>
              <a:t>*  расширились детские представления об окружающем мире.</a:t>
            </a:r>
          </a:p>
        </p:txBody>
      </p:sp>
    </p:spTree>
    <p:extLst>
      <p:ext uri="{BB962C8B-B14F-4D97-AF65-F5344CB8AC3E}">
        <p14:creationId xmlns:p14="http://schemas.microsoft.com/office/powerpoint/2010/main" val="52703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3400" y="466725"/>
            <a:ext cx="11115675" cy="61817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Детей с малого возраста следует учить восприятию фольклорных текстов, воспитывать интерес к языковому богатству, формировать у них умение слушать и слышать устное народное творчество. Целенаправленная работа по ознакомлению детей с устным народным творчеством разовьет у детей познавательный интерес к познанию русской культуры. Тогда постепенно перед детьми откроется сила народного слова.</a:t>
            </a:r>
          </a:p>
        </p:txBody>
      </p:sp>
    </p:spTree>
    <p:extLst>
      <p:ext uri="{BB962C8B-B14F-4D97-AF65-F5344CB8AC3E}">
        <p14:creationId xmlns:p14="http://schemas.microsoft.com/office/powerpoint/2010/main" val="164073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28800" y="1752600"/>
            <a:ext cx="8648700" cy="36766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РАЗВИТИЕ РЕЧЕВОЙ АКТИВНОСТИ ДЕТЕЙ РАННЕГО ВОЗРАСТА ПО СРЕДСТВАМ ПАЛЬЧИКОВЫХ ИГР.</a:t>
            </a:r>
          </a:p>
          <a:p>
            <a:pPr algn="ctr"/>
            <a:endParaRPr lang="ru-RU" sz="24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400" b="1" i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воспитатель</a:t>
            </a:r>
          </a:p>
          <a:p>
            <a:pPr algn="r"/>
            <a:r>
              <a:rPr lang="ru-RU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Малинина О.С.</a:t>
            </a:r>
            <a:endParaRPr lang="ru-RU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84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4C14107C-B2C3-436B-8EBA-4DF32D8E46CD}"/>
              </a:ext>
            </a:extLst>
          </p:cNvPr>
          <p:cNvSpPr/>
          <p:nvPr/>
        </p:nvSpPr>
        <p:spPr>
          <a:xfrm>
            <a:off x="2927648" y="2271064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В настоящее время сложилась устойчивое направление раннего развития детей. Современные мамы уделяют этой тенденции повышенное внимание. Каждая мама желает, чтобы ее ребенок вырос умным, сообразительным, здоровым и благоразумным человеком.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8D5426A9-AC6F-4243-97D3-A8022FFA0DB8}"/>
              </a:ext>
            </a:extLst>
          </p:cNvPr>
          <p:cNvSpPr/>
          <p:nvPr/>
        </p:nvSpPr>
        <p:spPr>
          <a:xfrm>
            <a:off x="1295467" y="3933056"/>
            <a:ext cx="39364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36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049" y="534389"/>
            <a:ext cx="8597735" cy="5735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75247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528" y="822568"/>
            <a:ext cx="4638675" cy="483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54761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575" y="639902"/>
            <a:ext cx="2073275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986" y="3303072"/>
            <a:ext cx="4713287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9471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442" y="617537"/>
            <a:ext cx="7346950" cy="562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07953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22" y="1472540"/>
            <a:ext cx="6994566" cy="3811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3742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1975" y="247650"/>
            <a:ext cx="114300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5400" b="1" i="1" dirty="0" smtClean="0">
                <a:solidFill>
                  <a:schemeClr val="bg1"/>
                </a:solidFill>
              </a:rPr>
              <a:t>Актуальность</a:t>
            </a:r>
          </a:p>
          <a:p>
            <a:pPr algn="ctr">
              <a:buNone/>
            </a:pPr>
            <a:endParaRPr lang="ru-RU" sz="2000" b="1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ru-RU" sz="2000" b="1" dirty="0" smtClean="0">
              <a:solidFill>
                <a:schemeClr val="bg1"/>
              </a:solidFill>
            </a:endParaRPr>
          </a:p>
          <a:p>
            <a:pPr algn="ctr">
              <a:buNone/>
            </a:pPr>
            <a:endParaRPr lang="ru-RU" sz="2000" b="1" dirty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На </a:t>
            </a:r>
            <a:r>
              <a:rPr lang="ru-RU" sz="2400" b="1" dirty="0">
                <a:solidFill>
                  <a:schemeClr val="bg1"/>
                </a:solidFill>
              </a:rPr>
              <a:t>сегодняшний день тема очень актуальна. В то время, как развивается наука, в жизнь внедряется компьютеризация, народный язык начинает терять эмоциональность. Его заполонили иностранные слова, а язык компьютера лишен окраски, образности. Через устное народное творчество ребёнок не только овладевает родным языком, но и, осваивая его красоту, лаконичность, приобщается к культуре своего народа.</a:t>
            </a:r>
          </a:p>
          <a:p>
            <a:pPr algn="ctr">
              <a:buNone/>
            </a:pPr>
            <a:r>
              <a:rPr lang="ru-RU" sz="2400" b="1" dirty="0">
                <a:solidFill>
                  <a:schemeClr val="bg1"/>
                </a:solidFill>
              </a:rPr>
              <a:t> К тому же словесное творчество народа представляет собой особый вид искусства, то есть вид духовного освоения действительности человеком с целью творческого преобразования окружающего мира «по законам красоты»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46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30" y="1196752"/>
            <a:ext cx="7578402" cy="52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58994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01106_11414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1354" y="95002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60975461-E5E0-4373-9F68-ABE6D790B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85007"/>
            <a:ext cx="7845631" cy="588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680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ал.игры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3247" y="610589"/>
            <a:ext cx="268287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6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61755" y="1716698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Игры с пальчиками - это не только стимул для развития речи и мелкой моторики, но и один из вариантов радостного общения. Простые движения помогают убрать напряжение не только с самих рук, но и расслабить мышцы всего тела. Они способны улучшить произношение многих звуков. Чем лучше работают пальцы и вся кисть, тем лучше ребенок говорит.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8886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550" y="270164"/>
            <a:ext cx="8419605" cy="631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556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71948" y="996031"/>
            <a:ext cx="743395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Использование </a:t>
            </a:r>
            <a:r>
              <a:rPr lang="ru-RU" sz="3200" b="1" dirty="0" err="1">
                <a:solidFill>
                  <a:schemeClr val="bg1"/>
                </a:solidFill>
              </a:rPr>
              <a:t>сказкотерапии</a:t>
            </a:r>
            <a:r>
              <a:rPr lang="ru-RU" sz="3200" b="1" dirty="0">
                <a:solidFill>
                  <a:schemeClr val="bg1"/>
                </a:solidFill>
              </a:rPr>
              <a:t> на занятиях по развитию речи и в повседневной жизни</a:t>
            </a:r>
            <a:r>
              <a:rPr lang="ru-RU" sz="3200" b="1" dirty="0" smtClean="0">
                <a:solidFill>
                  <a:schemeClr val="bg1"/>
                </a:solidFill>
              </a:rPr>
              <a:t>.</a:t>
            </a:r>
          </a:p>
          <a:p>
            <a:pPr algn="ctr"/>
            <a:endParaRPr lang="ru-RU" sz="3200" b="1" dirty="0">
              <a:solidFill>
                <a:schemeClr val="bg1"/>
              </a:solidFill>
            </a:endParaRPr>
          </a:p>
          <a:p>
            <a:pPr algn="ctr"/>
            <a:endParaRPr lang="ru-RU" sz="3200" b="1" dirty="0" smtClean="0">
              <a:solidFill>
                <a:schemeClr val="bg1"/>
              </a:solidFill>
            </a:endParaRPr>
          </a:p>
          <a:p>
            <a:pPr algn="ctr"/>
            <a:endParaRPr lang="ru-RU" sz="3200" b="1" dirty="0">
              <a:solidFill>
                <a:schemeClr val="bg1"/>
              </a:solidFill>
            </a:endParaRPr>
          </a:p>
          <a:p>
            <a:pPr algn="ctr"/>
            <a:endParaRPr lang="ru-RU" sz="3200" b="1" dirty="0" smtClean="0">
              <a:solidFill>
                <a:schemeClr val="bg1"/>
              </a:solidFill>
            </a:endParaRPr>
          </a:p>
          <a:p>
            <a:pPr algn="r"/>
            <a:r>
              <a:rPr lang="ru-RU" sz="3200" dirty="0"/>
              <a:t>Учитель-логопед                        Красильникова С.Г.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/>
            </a:r>
            <a:br>
              <a:rPr lang="ru-RU" sz="3200" b="1" dirty="0">
                <a:solidFill>
                  <a:schemeClr val="bg1"/>
                </a:solidFill>
              </a:rPr>
            </a:b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866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0691" y="1178028"/>
            <a:ext cx="808709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АКТУАЛЬНОСТЬ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pPr lvl="0"/>
            <a:r>
              <a:rPr lang="ru-RU" b="1" dirty="0">
                <a:solidFill>
                  <a:schemeClr val="bg1"/>
                </a:solidFill>
              </a:rPr>
              <a:t>В настоящее время увеличивается количество детей дошкольного возраста, имеющих сложные дефекты. Кроме того, у многих детей недоразвитие эмоционально-волевой сферы. Они или агрессивны, или замкнуты, многие избегают общения, у многих повышена тревожность, неадекватная самооценка. Дети часто болеют. У них недоразвита общая и мелкая моторика, не сформированы общие речевые навыки (речевое дыхание, голосовые функции), неразвита произвольность ВПФ.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838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70068" y="770814"/>
            <a:ext cx="793271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0363"/>
            <a:r>
              <a:rPr lang="ru-RU" sz="2400" b="1" dirty="0">
                <a:solidFill>
                  <a:schemeClr val="bg1"/>
                </a:solidFill>
              </a:rPr>
              <a:t>Детей необходимо вовлечь в активный процесс, создать необходимый эмоциональный настрой, постоянно поддерживать интерес к занятиям. Диктуется необходимость использования в работе всех педагогов дошкольных учреждений новых </a:t>
            </a:r>
            <a:r>
              <a:rPr lang="ru-RU" sz="2400" b="1" dirty="0" err="1">
                <a:solidFill>
                  <a:schemeClr val="bg1"/>
                </a:solidFill>
              </a:rPr>
              <a:t>здоровьеразвивающих</a:t>
            </a:r>
            <a:r>
              <a:rPr lang="ru-RU" sz="2400" b="1" dirty="0">
                <a:solidFill>
                  <a:schemeClr val="bg1"/>
                </a:solidFill>
              </a:rPr>
              <a:t> технологий, методик, приемов работы.</a:t>
            </a:r>
          </a:p>
          <a:p>
            <a:pPr indent="360363"/>
            <a:r>
              <a:rPr lang="ru-RU" sz="2400" b="1" dirty="0">
                <a:solidFill>
                  <a:schemeClr val="bg1"/>
                </a:solidFill>
              </a:rPr>
              <a:t>Метод </a:t>
            </a:r>
            <a:r>
              <a:rPr lang="ru-RU" sz="2400" b="1" dirty="0" err="1">
                <a:solidFill>
                  <a:schemeClr val="bg1"/>
                </a:solidFill>
              </a:rPr>
              <a:t>сказкотерапии</a:t>
            </a:r>
            <a:r>
              <a:rPr lang="ru-RU" sz="2400" b="1" dirty="0">
                <a:solidFill>
                  <a:schemeClr val="bg1"/>
                </a:solidFill>
              </a:rPr>
              <a:t>  - это </a:t>
            </a:r>
            <a:r>
              <a:rPr lang="ru-RU" sz="2400" b="1" dirty="0" err="1">
                <a:solidFill>
                  <a:schemeClr val="bg1"/>
                </a:solidFill>
              </a:rPr>
              <a:t>здоровьесберегающая</a:t>
            </a:r>
            <a:r>
              <a:rPr lang="ru-RU" sz="2400" b="1" dirty="0">
                <a:solidFill>
                  <a:schemeClr val="bg1"/>
                </a:solidFill>
              </a:rPr>
              <a:t> технология, которая позволяет в рамках сказки решать и обучающие, и коррекционные, и воспитательные задачи.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5716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18805" y="1055961"/>
            <a:ext cx="832460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chemeClr val="bg1"/>
                </a:solidFill>
              </a:rPr>
              <a:t>Поэтому использование этой технологии в педагогической практике будет способствовать:</a:t>
            </a:r>
          </a:p>
          <a:p>
            <a:pPr lvl="0"/>
            <a:r>
              <a:rPr lang="ru-RU" sz="2000" b="1" dirty="0">
                <a:solidFill>
                  <a:schemeClr val="bg1"/>
                </a:solidFill>
              </a:rPr>
              <a:t>1.	Созданию благоприятного эмоционального фона на занятии, развитию эмоционально-волевой сферы (развитие произвольности движений, поведения, самоконтроля), улучшению общего самочувствия детей, снижению тревожности, воспитанию адекватной самооценки.</a:t>
            </a:r>
          </a:p>
          <a:p>
            <a:pPr lvl="0"/>
            <a:r>
              <a:rPr lang="ru-RU" sz="2000" b="1" dirty="0">
                <a:solidFill>
                  <a:schemeClr val="bg1"/>
                </a:solidFill>
              </a:rPr>
              <a:t>2.	Совершенствованию лексико-грамматических средств языка (расширению словарного запаса, развитию монологической и диалогической речи, повышению эффективности игровой мотивации детской речи) и увеличению объема общей осведомленности.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575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04925" y="638175"/>
            <a:ext cx="1017269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/>
              <a:t>   </a:t>
            </a:r>
            <a:r>
              <a:rPr lang="ru-RU" sz="5400" i="1" dirty="0" smtClean="0">
                <a:solidFill>
                  <a:schemeClr val="bg1"/>
                </a:solidFill>
              </a:rPr>
              <a:t>Цель работы  с детьми</a:t>
            </a:r>
            <a:r>
              <a:rPr lang="ru-RU" sz="5400" dirty="0" smtClean="0">
                <a:solidFill>
                  <a:schemeClr val="bg1"/>
                </a:solidFill>
              </a:rPr>
              <a:t>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sz="3600" b="1" dirty="0" smtClean="0">
                <a:solidFill>
                  <a:schemeClr val="bg1"/>
                </a:solidFill>
              </a:rPr>
              <a:t>Использование </a:t>
            </a:r>
            <a:r>
              <a:rPr lang="ru-RU" sz="3600" b="1" dirty="0">
                <a:solidFill>
                  <a:schemeClr val="bg1"/>
                </a:solidFill>
              </a:rPr>
              <a:t>произведений народного фольклора как возможность развития речи детей, сделать их жизнь интересной и содержательной, наполнить яркими впечатлениями, радостью творчества, способностью познать себя, окружающий мир</a:t>
            </a:r>
          </a:p>
        </p:txBody>
      </p:sp>
    </p:spTree>
    <p:extLst>
      <p:ext uri="{BB962C8B-B14F-4D97-AF65-F5344CB8AC3E}">
        <p14:creationId xmlns:p14="http://schemas.microsoft.com/office/powerpoint/2010/main" val="218018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0691" y="751344"/>
            <a:ext cx="845523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chemeClr val="bg1"/>
                </a:solidFill>
              </a:rPr>
              <a:t>3.	Коррекции и развитию голосовых (чувства ритма, тембра, силы голоса) и дыхательных функций.</a:t>
            </a:r>
          </a:p>
          <a:p>
            <a:pPr lvl="0"/>
            <a:r>
              <a:rPr lang="ru-RU" sz="2000" b="1" dirty="0">
                <a:solidFill>
                  <a:schemeClr val="bg1"/>
                </a:solidFill>
              </a:rPr>
              <a:t>4.	Нормализации мышечного тонуса, овладение навыками релаксации.</a:t>
            </a:r>
          </a:p>
          <a:p>
            <a:pPr lvl="0"/>
            <a:r>
              <a:rPr lang="ru-RU" sz="2000" b="1" dirty="0">
                <a:solidFill>
                  <a:schemeClr val="bg1"/>
                </a:solidFill>
              </a:rPr>
              <a:t>5.	Развитию взаимосвязи различных анализаторов: зрительного, слухового и двигательного; улучшению всех видов памяти; показателей объёма, устойчивости и распределения внимания.</a:t>
            </a:r>
          </a:p>
          <a:p>
            <a:pPr lvl="0"/>
            <a:r>
              <a:rPr lang="ru-RU" sz="2000" b="1" dirty="0">
                <a:solidFill>
                  <a:schemeClr val="bg1"/>
                </a:solidFill>
              </a:rPr>
              <a:t>6.	Использование элементов </a:t>
            </a:r>
            <a:r>
              <a:rPr lang="ru-RU" sz="2000" b="1" dirty="0" err="1">
                <a:solidFill>
                  <a:schemeClr val="bg1"/>
                </a:solidFill>
              </a:rPr>
              <a:t>психогимнастики</a:t>
            </a:r>
            <a:r>
              <a:rPr lang="ru-RU" sz="2000" b="1" dirty="0">
                <a:solidFill>
                  <a:schemeClr val="bg1"/>
                </a:solidFill>
              </a:rPr>
              <a:t> и </a:t>
            </a:r>
            <a:r>
              <a:rPr lang="ru-RU" sz="2000" b="1" dirty="0" err="1">
                <a:solidFill>
                  <a:schemeClr val="bg1"/>
                </a:solidFill>
              </a:rPr>
              <a:t>логоритмики</a:t>
            </a:r>
            <a:r>
              <a:rPr lang="ru-RU" sz="2000" b="1" dirty="0">
                <a:solidFill>
                  <a:schemeClr val="bg1"/>
                </a:solidFill>
              </a:rPr>
              <a:t> в </a:t>
            </a:r>
            <a:r>
              <a:rPr lang="ru-RU" sz="2000" b="1" dirty="0" err="1">
                <a:solidFill>
                  <a:schemeClr val="bg1"/>
                </a:solidFill>
              </a:rPr>
              <a:t>сказкотерапии</a:t>
            </a:r>
            <a:r>
              <a:rPr lang="ru-RU" sz="2000" b="1" dirty="0">
                <a:solidFill>
                  <a:schemeClr val="bg1"/>
                </a:solidFill>
              </a:rPr>
              <a:t> позволяет скоординировать речь с движением и дыханием, дети научатся понимать выражения лица, жесты, движения тела и интонации.</a:t>
            </a:r>
          </a:p>
          <a:p>
            <a:pPr lvl="0"/>
            <a:r>
              <a:rPr lang="ru-RU" sz="2000" b="1" dirty="0">
                <a:solidFill>
                  <a:schemeClr val="bg1"/>
                </a:solidFill>
              </a:rPr>
              <a:t>7.	Воспитанию инициативности, активности, интереса к занятиям, коллективного взаимодействия, эффективности образовательного процесса.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6930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79668" y="787047"/>
            <a:ext cx="6096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000" b="1" dirty="0">
                <a:solidFill>
                  <a:schemeClr val="bg1"/>
                </a:solidFill>
              </a:rPr>
              <a:t>В соответствии с ФГОС модель выпускника:</a:t>
            </a:r>
          </a:p>
          <a:p>
            <a:pPr lvl="0"/>
            <a:r>
              <a:rPr lang="ru-RU" sz="2000" b="1" dirty="0">
                <a:solidFill>
                  <a:schemeClr val="bg1"/>
                </a:solidFill>
              </a:rPr>
              <a:t>достаточная речевая активность, инициативность, любознательность, эмоциональная отзывчивость, самостоятельность, адекватная самооценка, способность решать интеллектуальные и личностные задачи, адекватные возрасту.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Именно метод </a:t>
            </a:r>
            <a:r>
              <a:rPr lang="ru-RU" sz="2000" b="1" dirty="0" err="1">
                <a:solidFill>
                  <a:schemeClr val="bg1"/>
                </a:solidFill>
              </a:rPr>
              <a:t>сказкотерапии</a:t>
            </a:r>
            <a:r>
              <a:rPr lang="ru-RU" sz="2000" b="1" dirty="0">
                <a:solidFill>
                  <a:schemeClr val="bg1"/>
                </a:solidFill>
              </a:rPr>
              <a:t> с элементами </a:t>
            </a:r>
            <a:r>
              <a:rPr lang="ru-RU" sz="2000" b="1" dirty="0" err="1">
                <a:solidFill>
                  <a:schemeClr val="bg1"/>
                </a:solidFill>
              </a:rPr>
              <a:t>психогимнастики</a:t>
            </a:r>
            <a:r>
              <a:rPr lang="ru-RU" sz="2000" b="1" dirty="0">
                <a:solidFill>
                  <a:schemeClr val="bg1"/>
                </a:solidFill>
              </a:rPr>
              <a:t> и </a:t>
            </a:r>
            <a:r>
              <a:rPr lang="ru-RU" sz="2000" b="1" dirty="0" err="1">
                <a:solidFill>
                  <a:schemeClr val="bg1"/>
                </a:solidFill>
              </a:rPr>
              <a:t>логоритмики</a:t>
            </a:r>
            <a:r>
              <a:rPr lang="ru-RU" sz="2000" b="1" dirty="0">
                <a:solidFill>
                  <a:schemeClr val="bg1"/>
                </a:solidFill>
              </a:rPr>
              <a:t> решает эти задачи в условиях дошкольного учреждения.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Основной принцип этого метода - целостное развитие личности.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7806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58192" y="501134"/>
            <a:ext cx="817022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ФОРМЫ РАБОТЫ</a:t>
            </a:r>
            <a:r>
              <a:rPr lang="ru-RU" sz="2400" b="1" dirty="0" smtClean="0">
                <a:solidFill>
                  <a:schemeClr val="bg1"/>
                </a:solidFill>
              </a:rPr>
              <a:t>:</a:t>
            </a:r>
          </a:p>
          <a:p>
            <a:pPr algn="ctr"/>
            <a:endParaRPr lang="ru-RU" sz="2400" b="1" dirty="0">
              <a:solidFill>
                <a:schemeClr val="bg1"/>
              </a:solidFill>
            </a:endParaRPr>
          </a:p>
          <a:p>
            <a:pPr lvl="0"/>
            <a:r>
              <a:rPr lang="ru-RU" sz="2000" dirty="0">
                <a:solidFill>
                  <a:schemeClr val="bg1"/>
                </a:solidFill>
              </a:rPr>
              <a:t>1</a:t>
            </a:r>
            <a:r>
              <a:rPr lang="ru-RU" sz="2400" dirty="0">
                <a:solidFill>
                  <a:schemeClr val="bg1"/>
                </a:solidFill>
              </a:rPr>
              <a:t>.	Анализ сказок</a:t>
            </a:r>
          </a:p>
          <a:p>
            <a:pPr lvl="0"/>
            <a:r>
              <a:rPr lang="ru-RU" sz="2400" dirty="0">
                <a:solidFill>
                  <a:schemeClr val="bg1"/>
                </a:solidFill>
              </a:rPr>
              <a:t>2.	Рассказывание сказок</a:t>
            </a:r>
          </a:p>
          <a:p>
            <a:pPr lvl="0"/>
            <a:r>
              <a:rPr lang="ru-RU" sz="2400" dirty="0">
                <a:solidFill>
                  <a:schemeClr val="bg1"/>
                </a:solidFill>
              </a:rPr>
              <a:t>3.	Постановка сказок</a:t>
            </a:r>
          </a:p>
          <a:p>
            <a:pPr lvl="0"/>
            <a:r>
              <a:rPr lang="ru-RU" sz="2400" dirty="0">
                <a:solidFill>
                  <a:schemeClr val="bg1"/>
                </a:solidFill>
              </a:rPr>
              <a:t>4.	Сочинение сказок (интерпретация известных сказок, сочинение новых)</a:t>
            </a:r>
          </a:p>
          <a:p>
            <a:pPr lvl="0"/>
            <a:r>
              <a:rPr lang="ru-RU" sz="2400" dirty="0">
                <a:solidFill>
                  <a:schemeClr val="bg1"/>
                </a:solidFill>
              </a:rPr>
              <a:t>5.	Медитация на сказку (статическая, динамическая)</a:t>
            </a:r>
          </a:p>
          <a:p>
            <a:pPr lvl="0"/>
            <a:r>
              <a:rPr lang="ru-RU" sz="2400" dirty="0">
                <a:solidFill>
                  <a:schemeClr val="bg1"/>
                </a:solidFill>
              </a:rPr>
              <a:t>6.	</a:t>
            </a:r>
            <a:r>
              <a:rPr lang="ru-RU" sz="2400" dirty="0" err="1">
                <a:solidFill>
                  <a:schemeClr val="bg1"/>
                </a:solidFill>
              </a:rPr>
              <a:t>Куклотерапия</a:t>
            </a:r>
            <a:endParaRPr lang="ru-RU" sz="2400" dirty="0">
              <a:solidFill>
                <a:schemeClr val="bg1"/>
              </a:solidFill>
            </a:endParaRPr>
          </a:p>
          <a:p>
            <a:pPr lvl="0"/>
            <a:r>
              <a:rPr lang="ru-RU" sz="2400" dirty="0">
                <a:solidFill>
                  <a:schemeClr val="bg1"/>
                </a:solidFill>
              </a:rPr>
              <a:t>7.	Сказочная имидж-терапия (преображение с помощью костюмов)</a:t>
            </a:r>
          </a:p>
          <a:p>
            <a:r>
              <a:rPr lang="ru-RU" sz="2400" dirty="0">
                <a:solidFill>
                  <a:schemeClr val="bg1"/>
                </a:solidFill>
              </a:rPr>
              <a:t> </a:t>
            </a:r>
          </a:p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367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12571" y="406131"/>
            <a:ext cx="7172697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ВИДЫ ЛОГОПЕДИЧЕСКИХ </a:t>
            </a:r>
            <a:r>
              <a:rPr lang="ru-RU" sz="2400" b="1" dirty="0" smtClean="0">
                <a:solidFill>
                  <a:schemeClr val="bg1"/>
                </a:solidFill>
              </a:rPr>
              <a:t>СКАЗОК</a:t>
            </a:r>
          </a:p>
          <a:p>
            <a:endParaRPr lang="ru-RU" dirty="0"/>
          </a:p>
          <a:p>
            <a:pPr lvl="0"/>
            <a:r>
              <a:rPr lang="ru-RU" sz="2000" b="1" dirty="0">
                <a:solidFill>
                  <a:schemeClr val="bg1"/>
                </a:solidFill>
              </a:rPr>
              <a:t>1.	Фонетические (на определенный звук, для автоматизации звуков)</a:t>
            </a:r>
          </a:p>
          <a:p>
            <a:pPr lvl="0"/>
            <a:r>
              <a:rPr lang="ru-RU" sz="2000" b="1" dirty="0">
                <a:solidFill>
                  <a:schemeClr val="bg1"/>
                </a:solidFill>
              </a:rPr>
              <a:t>2.	Артикуляционные: для постановки звуков (сказка о Язычке)</a:t>
            </a:r>
          </a:p>
          <a:p>
            <a:pPr lvl="0"/>
            <a:r>
              <a:rPr lang="ru-RU" sz="2000" b="1" dirty="0">
                <a:solidFill>
                  <a:schemeClr val="bg1"/>
                </a:solidFill>
              </a:rPr>
              <a:t>3.	Сказки по обучению грамоте (о буквах и звуках)</a:t>
            </a:r>
          </a:p>
          <a:p>
            <a:pPr lvl="0"/>
            <a:r>
              <a:rPr lang="ru-RU" sz="2000" b="1" dirty="0">
                <a:solidFill>
                  <a:schemeClr val="bg1"/>
                </a:solidFill>
              </a:rPr>
              <a:t>4.	Грамматические сказки (герои?!)</a:t>
            </a:r>
          </a:p>
          <a:p>
            <a:pPr lvl="0"/>
            <a:r>
              <a:rPr lang="ru-RU" sz="2000" b="1" dirty="0">
                <a:solidFill>
                  <a:schemeClr val="bg1"/>
                </a:solidFill>
              </a:rPr>
              <a:t>5.	Лексические сказки (игры со словами: обогащение словаря, уточнение значения слов).</a:t>
            </a:r>
          </a:p>
          <a:p>
            <a:pPr algn="just"/>
            <a:r>
              <a:rPr lang="ru-RU" sz="2000" b="1" dirty="0">
                <a:solidFill>
                  <a:schemeClr val="bg1"/>
                </a:solidFill>
              </a:rPr>
              <a:t> Рубрика «Игры на кухне». Использование круп (рисование на манке…),макаронных изделий, теста, предметов посуды в воспроизведении сказочных сюжетов.</a:t>
            </a:r>
          </a:p>
          <a:p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8352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306" y="308723"/>
            <a:ext cx="8324603" cy="623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6201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17" y="350192"/>
            <a:ext cx="8205849" cy="614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2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682" y="201918"/>
            <a:ext cx="8419605" cy="630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9101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825" y="441994"/>
            <a:ext cx="7908966" cy="592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135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696" y="267139"/>
            <a:ext cx="8300852" cy="621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063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817" y="498762"/>
            <a:ext cx="7817345" cy="58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60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00050" y="274588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Roboto"/>
              </a:rPr>
              <a:t>Фольклор каждого народа уникален и своеобразен. Русское творчество – это культурное наследие страны, которое передается от старшего поколения к младшему. Произведения, относящиеся к фольклору, не имеют конкретного автора. Сочиняли сказки, песни, поговорки и танцы все славяне. Творчество русского народа имело общие черты и одновременно обладало региональными отличиями.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895976" y="2859911"/>
            <a:ext cx="616267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000000"/>
                </a:solidFill>
                <a:latin typeface="Roboto"/>
              </a:rPr>
              <a:t>Это одна из разновидностей искусства, которое выражается в сказках, </a:t>
            </a:r>
            <a:r>
              <a:rPr lang="ru-RU" b="1" dirty="0" err="1">
                <a:solidFill>
                  <a:srgbClr val="000000"/>
                </a:solidFill>
                <a:latin typeface="Roboto"/>
              </a:rPr>
              <a:t>потешках</a:t>
            </a:r>
            <a:r>
              <a:rPr lang="ru-RU" b="1" dirty="0">
                <a:solidFill>
                  <a:srgbClr val="000000"/>
                </a:solidFill>
                <a:latin typeface="Roboto"/>
              </a:rPr>
              <a:t>, частушках и т.п. Отличительная черта творчества отсутствие автора. Русский народный фольклор формируется путем передачи знаний и умений от старшего поколения к младшему. В итоге получается полноценное творчество либо зачатки для его дальнейшего развития.</a:t>
            </a:r>
          </a:p>
          <a:p>
            <a:pPr fontAlgn="base"/>
            <a:r>
              <a:rPr lang="ru-RU" b="1" dirty="0">
                <a:solidFill>
                  <a:srgbClr val="000000"/>
                </a:solidFill>
                <a:latin typeface="Roboto"/>
              </a:rPr>
              <a:t>Слово «фольклор» в переводе обозначает «этническое знание». На протяжении тысячелетий он являлся единой формой самовыражения для славян.</a:t>
            </a:r>
            <a:endParaRPr lang="ru-RU" b="1" i="0" dirty="0">
              <a:solidFill>
                <a:srgbClr val="000000"/>
              </a:solidFill>
              <a:effectLst/>
              <a:latin typeface="Roboto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3" y="2969341"/>
            <a:ext cx="5005388" cy="338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3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824" y="190005"/>
            <a:ext cx="4135315" cy="63022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174" y="190005"/>
            <a:ext cx="4721750" cy="630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181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931" y="95002"/>
            <a:ext cx="8823367" cy="661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493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044" y="181702"/>
            <a:ext cx="9144000" cy="6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4303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17" y="130628"/>
            <a:ext cx="8799616" cy="642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334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309" y="205795"/>
            <a:ext cx="8265226" cy="619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822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431" y="134200"/>
            <a:ext cx="8585860" cy="643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9397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922" y="166254"/>
            <a:ext cx="8451356" cy="633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7792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8280920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2850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61" y="134201"/>
            <a:ext cx="8573984" cy="642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21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552" y="146076"/>
            <a:ext cx="8562109" cy="641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22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5191688" y="2683697"/>
            <a:ext cx="1838325" cy="13906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Жанры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9" name="Стрелка вправо 18"/>
          <p:cNvSpPr/>
          <p:nvPr/>
        </p:nvSpPr>
        <p:spPr>
          <a:xfrm>
            <a:off x="7190637" y="3250324"/>
            <a:ext cx="1448537" cy="2834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16200000" flipH="1">
            <a:off x="5379478" y="4667675"/>
            <a:ext cx="1362545" cy="386694"/>
          </a:xfrm>
          <a:prstGeom prst="rightArrow">
            <a:avLst>
              <a:gd name="adj1" fmla="val 36667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 rot="2173013">
            <a:off x="6760503" y="4310946"/>
            <a:ext cx="1323975" cy="2212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 rot="18650242">
            <a:off x="6540635" y="2065834"/>
            <a:ext cx="1480233" cy="2625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 rot="16200000">
            <a:off x="5457525" y="1786427"/>
            <a:ext cx="1306652" cy="286498"/>
          </a:xfrm>
          <a:prstGeom prst="rightArrow">
            <a:avLst>
              <a:gd name="adj1" fmla="val 4335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 rot="10800000">
            <a:off x="3631612" y="3250325"/>
            <a:ext cx="1394291" cy="2834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право 29"/>
          <p:cNvSpPr/>
          <p:nvPr/>
        </p:nvSpPr>
        <p:spPr>
          <a:xfrm rot="13818758">
            <a:off x="4182176" y="2174978"/>
            <a:ext cx="1379284" cy="2667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 rot="8154571">
            <a:off x="4048715" y="4347535"/>
            <a:ext cx="1520988" cy="2941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7724773" y="748249"/>
            <a:ext cx="1790702" cy="914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Пестушки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5286375" y="234324"/>
            <a:ext cx="1743637" cy="914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Прибаутки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8886823" y="2793124"/>
            <a:ext cx="1619251" cy="914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Потешки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8162924" y="4627895"/>
            <a:ext cx="1876426" cy="914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Частушки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2848780" y="909228"/>
            <a:ext cx="1579378" cy="914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Колыбельные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774801" y="2906371"/>
            <a:ext cx="1620789" cy="914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Загадки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2333625" y="5013368"/>
            <a:ext cx="1708911" cy="914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Сказки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5286375" y="5753100"/>
            <a:ext cx="1743636" cy="914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Заклички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5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6727" y="270207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                    СПАСИБО </a:t>
            </a:r>
            <a:r>
              <a:rPr lang="ru-RU" sz="2400" b="1" dirty="0">
                <a:solidFill>
                  <a:schemeClr val="bg1"/>
                </a:solidFill>
              </a:rPr>
              <a:t>ЗА ВНИМАНИЕ!</a:t>
            </a:r>
            <a:br>
              <a:rPr lang="ru-RU" sz="2400" b="1" dirty="0">
                <a:solidFill>
                  <a:schemeClr val="bg1"/>
                </a:solidFill>
              </a:rPr>
            </a:b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335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5275" y="371477"/>
            <a:ext cx="40386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bg1"/>
                </a:solidFill>
              </a:rPr>
              <a:t>Младенческий возраст </a:t>
            </a:r>
            <a:r>
              <a:rPr lang="ru-RU" sz="2000" b="1" dirty="0">
                <a:solidFill>
                  <a:schemeClr val="bg1"/>
                </a:solidFill>
              </a:rPr>
              <a:t>является самым благоприятным для развития речи ребенка.      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   Основная задача развития речи ребенка - овладение нормами и правилами родного для него языка. 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   Устное народное творчество таит в себе неисчерпаемые возможности для пробуждения познавательной активности, самостоятельности, яркой индивидуальности детей, для развития речевых навыков.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259" y="371476"/>
            <a:ext cx="7092315" cy="606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0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5776" y="352425"/>
            <a:ext cx="473392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Фольклорные произведения учат детей понимать “доброе” и “злое”, противостоять плохому, активно защищать слабых, проявлять заботу, великодушие.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>     Через сказку, </a:t>
            </a:r>
            <a:r>
              <a:rPr lang="ru-RU" sz="2800" b="1" dirty="0" err="1">
                <a:solidFill>
                  <a:schemeClr val="bg1"/>
                </a:solidFill>
              </a:rPr>
              <a:t>потешки</a:t>
            </a:r>
            <a:r>
              <a:rPr lang="ru-RU" sz="2800" b="1" dirty="0">
                <a:solidFill>
                  <a:schemeClr val="bg1"/>
                </a:solidFill>
              </a:rPr>
              <a:t>, песенки у малышей складываются более глубокие представления о человеке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950" y="190500"/>
            <a:ext cx="5848350" cy="65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5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6250" y="342901"/>
            <a:ext cx="4191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В работе с детьми  я использую следующие виды фольклора.</a:t>
            </a:r>
          </a:p>
          <a:p>
            <a:r>
              <a:rPr lang="ru-RU" b="1" dirty="0">
                <a:solidFill>
                  <a:schemeClr val="bg1"/>
                </a:solidFill>
              </a:rPr>
              <a:t>ПОТЕШКИ – игры взрослого с ребенком.</a:t>
            </a:r>
          </a:p>
          <a:p>
            <a:r>
              <a:rPr lang="ru-RU" b="1" dirty="0">
                <a:solidFill>
                  <a:schemeClr val="bg1"/>
                </a:solidFill>
              </a:rPr>
              <a:t>ПЕСТУШКИ – песенки , которыми  </a:t>
            </a:r>
            <a:r>
              <a:rPr lang="ru-RU" b="1" dirty="0" err="1" smtClean="0">
                <a:solidFill>
                  <a:schemeClr val="bg1"/>
                </a:solidFill>
              </a:rPr>
              <a:t>соправаждаются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уход за ребенком.</a:t>
            </a:r>
          </a:p>
          <a:p>
            <a:r>
              <a:rPr lang="ru-RU" b="1" dirty="0">
                <a:solidFill>
                  <a:schemeClr val="bg1"/>
                </a:solidFill>
              </a:rPr>
              <a:t>ЗАКЛИЧКИ – обращения к  явлениям  природы.</a:t>
            </a:r>
          </a:p>
          <a:p>
            <a:r>
              <a:rPr lang="ru-RU" b="1" dirty="0">
                <a:solidFill>
                  <a:schemeClr val="bg1"/>
                </a:solidFill>
              </a:rPr>
              <a:t>ПРИГОВОРКИ – обращения к насекомым ,птицам, животным.</a:t>
            </a:r>
          </a:p>
          <a:p>
            <a:r>
              <a:rPr lang="ru-RU" b="1" dirty="0">
                <a:solidFill>
                  <a:schemeClr val="bg1"/>
                </a:solidFill>
              </a:rPr>
              <a:t>СЧИТАЛКИ – коротенькие стишки, служащие для справедливого распределения ролей.</a:t>
            </a:r>
          </a:p>
          <a:p>
            <a:r>
              <a:rPr lang="ru-RU" b="1" dirty="0">
                <a:solidFill>
                  <a:schemeClr val="bg1"/>
                </a:solidFill>
              </a:rPr>
              <a:t>ДРАЗНИЛКИ – веселые, шутливые, кратко и метко называющие какие –то смешные стороны  поведения ребенка.</a:t>
            </a:r>
          </a:p>
          <a:p>
            <a:r>
              <a:rPr lang="ru-RU" b="1" dirty="0">
                <a:solidFill>
                  <a:schemeClr val="bg1"/>
                </a:solidFill>
              </a:rPr>
              <a:t>ПРИБАУТКИ, ШУТКИ , ПЕРЕВЕРТЫШИ – забавные песенки , которые своей необычностью веселят детей.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335" y="176980"/>
            <a:ext cx="5771536" cy="644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8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326</TotalTime>
  <Words>1220</Words>
  <Application>Microsoft Office PowerPoint</Application>
  <PresentationFormat>Произвольный</PresentationFormat>
  <Paragraphs>167</Paragraphs>
  <Slides>60</Slides>
  <Notes>2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1" baseType="lpstr">
      <vt:lpstr>Сектор</vt:lpstr>
      <vt:lpstr>Речевое развитие детей раннего возраста по средствам малых фольклорных форм.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Речевое развитие детей раннего возраста по средствам малых фольклорных форм.</dc:title>
  <dc:creator>User</dc:creator>
  <cp:lastModifiedBy>Погоный</cp:lastModifiedBy>
  <cp:revision>55</cp:revision>
  <dcterms:created xsi:type="dcterms:W3CDTF">2021-01-20T11:15:00Z</dcterms:created>
  <dcterms:modified xsi:type="dcterms:W3CDTF">2021-01-29T09:23:31Z</dcterms:modified>
</cp:coreProperties>
</file>